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1" r:id="rId1"/>
  </p:sldMasterIdLst>
  <p:notesMasterIdLst>
    <p:notesMasterId r:id="rId26"/>
  </p:notesMasterIdLst>
  <p:sldIdLst>
    <p:sldId id="256" r:id="rId2"/>
    <p:sldId id="431" r:id="rId3"/>
    <p:sldId id="407" r:id="rId4"/>
    <p:sldId id="408" r:id="rId5"/>
    <p:sldId id="409" r:id="rId6"/>
    <p:sldId id="410" r:id="rId7"/>
    <p:sldId id="363" r:id="rId8"/>
    <p:sldId id="416" r:id="rId9"/>
    <p:sldId id="424" r:id="rId10"/>
    <p:sldId id="427" r:id="rId11"/>
    <p:sldId id="392" r:id="rId12"/>
    <p:sldId id="395" r:id="rId13"/>
    <p:sldId id="428" r:id="rId14"/>
    <p:sldId id="370" r:id="rId15"/>
    <p:sldId id="430" r:id="rId16"/>
    <p:sldId id="400" r:id="rId17"/>
    <p:sldId id="403" r:id="rId18"/>
    <p:sldId id="405" r:id="rId19"/>
    <p:sldId id="432" r:id="rId20"/>
    <p:sldId id="433" r:id="rId21"/>
    <p:sldId id="434" r:id="rId22"/>
    <p:sldId id="437" r:id="rId23"/>
    <p:sldId id="435" r:id="rId24"/>
    <p:sldId id="436" r:id="rId25"/>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talia Soriano Castro" initials="NSC" lastIdx="13" clrIdx="0">
    <p:extLst>
      <p:ext uri="{19B8F6BF-5375-455C-9EA6-DF929625EA0E}">
        <p15:presenceInfo xmlns:p15="http://schemas.microsoft.com/office/powerpoint/2012/main" userId="S-1-5-21-1070880007-3532679639-209916921-3467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314" autoAdjust="0"/>
    <p:restoredTop sz="86477" autoAdjust="0"/>
  </p:normalViewPr>
  <p:slideViewPr>
    <p:cSldViewPr>
      <p:cViewPr varScale="1">
        <p:scale>
          <a:sx n="80" d="100"/>
          <a:sy n="80" d="100"/>
        </p:scale>
        <p:origin x="1134" y="60"/>
      </p:cViewPr>
      <p:guideLst>
        <p:guide orient="horz" pos="2160"/>
        <p:guide pos="2880"/>
      </p:guideLst>
    </p:cSldViewPr>
  </p:slideViewPr>
  <p:outlineViewPr>
    <p:cViewPr>
      <p:scale>
        <a:sx n="33" d="100"/>
        <a:sy n="33" d="100"/>
      </p:scale>
      <p:origin x="0" y="1818"/>
    </p:cViewPr>
  </p:outlineViewPr>
  <p:notesTextViewPr>
    <p:cViewPr>
      <p:scale>
        <a:sx n="66" d="100"/>
        <a:sy n="66"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6A2FD3E-980F-42C8-905E-778E1E182C40}" type="doc">
      <dgm:prSet loTypeId="urn:microsoft.com/office/officeart/2005/8/layout/lProcess3" loCatId="process" qsTypeId="urn:microsoft.com/office/officeart/2005/8/quickstyle/simple1" qsCatId="simple" csTypeId="urn:microsoft.com/office/officeart/2005/8/colors/colorful3" csCatId="colorful" phldr="1"/>
      <dgm:spPr/>
      <dgm:t>
        <a:bodyPr/>
        <a:lstStyle/>
        <a:p>
          <a:endParaRPr lang="es-MX"/>
        </a:p>
      </dgm:t>
    </dgm:pt>
    <dgm:pt modelId="{40A9FB4B-A1AC-4D18-B5ED-B28E80B6F82E}">
      <dgm:prSet phldrT="[Texto]"/>
      <dgm:spPr/>
      <dgm:t>
        <a:bodyPr/>
        <a:lstStyle/>
        <a:p>
          <a:r>
            <a:rPr lang="es-MX" dirty="0" smtClean="0"/>
            <a:t>Seguimiento del proyecto.</a:t>
          </a:r>
          <a:endParaRPr lang="es-MX" dirty="0"/>
        </a:p>
      </dgm:t>
    </dgm:pt>
    <dgm:pt modelId="{675BD197-B20C-4F17-AB5E-283FC42D57AC}" type="parTrans" cxnId="{AF362EF0-FD40-4B11-9C0E-05DCB55F6B5B}">
      <dgm:prSet/>
      <dgm:spPr/>
      <dgm:t>
        <a:bodyPr/>
        <a:lstStyle/>
        <a:p>
          <a:endParaRPr lang="es-MX"/>
        </a:p>
      </dgm:t>
    </dgm:pt>
    <dgm:pt modelId="{CB43CECE-4F90-4FDC-9B14-F0DDB57BBF83}" type="sibTrans" cxnId="{AF362EF0-FD40-4B11-9C0E-05DCB55F6B5B}">
      <dgm:prSet/>
      <dgm:spPr/>
      <dgm:t>
        <a:bodyPr/>
        <a:lstStyle/>
        <a:p>
          <a:endParaRPr lang="es-MX"/>
        </a:p>
      </dgm:t>
    </dgm:pt>
    <dgm:pt modelId="{CC28F592-F5C3-49BE-9262-7D988CC5C881}">
      <dgm:prSet phldrT="[Texto]"/>
      <dgm:spPr/>
      <dgm:t>
        <a:bodyPr/>
        <a:lstStyle/>
        <a:p>
          <a:r>
            <a:rPr lang="es-MX" dirty="0" smtClean="0"/>
            <a:t>Se utilizaran las mojigangas en desfiles y eventos tanto escolares como de la comunidad.</a:t>
          </a:r>
          <a:endParaRPr lang="es-MX" dirty="0"/>
        </a:p>
      </dgm:t>
    </dgm:pt>
    <dgm:pt modelId="{F32DF9FA-A627-4BF6-9031-7B25A16AF0E1}" type="parTrans" cxnId="{FCA8FF1B-848C-4373-AA8F-A68DB726F134}">
      <dgm:prSet/>
      <dgm:spPr/>
      <dgm:t>
        <a:bodyPr/>
        <a:lstStyle/>
        <a:p>
          <a:endParaRPr lang="es-MX"/>
        </a:p>
      </dgm:t>
    </dgm:pt>
    <dgm:pt modelId="{68BCD318-167C-4800-A68C-A9E0AACD7D36}" type="sibTrans" cxnId="{FCA8FF1B-848C-4373-AA8F-A68DB726F134}">
      <dgm:prSet/>
      <dgm:spPr/>
      <dgm:t>
        <a:bodyPr/>
        <a:lstStyle/>
        <a:p>
          <a:endParaRPr lang="es-MX"/>
        </a:p>
      </dgm:t>
    </dgm:pt>
    <dgm:pt modelId="{20083DC8-0B64-4641-84ED-569837202606}">
      <dgm:prSet phldrT="[Texto]"/>
      <dgm:spPr/>
      <dgm:t>
        <a:bodyPr/>
        <a:lstStyle/>
        <a:p>
          <a:r>
            <a:rPr lang="es-MX" dirty="0" smtClean="0"/>
            <a:t>Importancia de la sustentabilidad.</a:t>
          </a:r>
          <a:endParaRPr lang="es-MX" dirty="0"/>
        </a:p>
      </dgm:t>
    </dgm:pt>
    <dgm:pt modelId="{5F3BFC3A-03E4-4016-8916-1857E77267C8}" type="parTrans" cxnId="{8A7DE199-5B08-4B05-B936-F1DE739E7E62}">
      <dgm:prSet/>
      <dgm:spPr/>
      <dgm:t>
        <a:bodyPr/>
        <a:lstStyle/>
        <a:p>
          <a:endParaRPr lang="es-MX"/>
        </a:p>
      </dgm:t>
    </dgm:pt>
    <dgm:pt modelId="{92CDBAF4-8136-43C6-ADB8-B62E5688790E}" type="sibTrans" cxnId="{8A7DE199-5B08-4B05-B936-F1DE739E7E62}">
      <dgm:prSet/>
      <dgm:spPr/>
      <dgm:t>
        <a:bodyPr/>
        <a:lstStyle/>
        <a:p>
          <a:endParaRPr lang="es-MX"/>
        </a:p>
      </dgm:t>
    </dgm:pt>
    <dgm:pt modelId="{950B2A0E-EEB1-44F6-AE93-92FB8CA5F5A2}">
      <dgm:prSet phldrT="[Texto]"/>
      <dgm:spPr/>
      <dgm:t>
        <a:bodyPr/>
        <a:lstStyle/>
        <a:p>
          <a:r>
            <a:rPr lang="es-MX" dirty="0" smtClean="0"/>
            <a:t>Los jóvenes tienen el conocimiento para realizaran mojigangas capacitaran a mas personas y con esto se podrá fomentar la cultura y promover la sana convivencia con un bajo costo.  </a:t>
          </a:r>
          <a:endParaRPr lang="es-MX" dirty="0"/>
        </a:p>
      </dgm:t>
    </dgm:pt>
    <dgm:pt modelId="{181AD762-AB5E-4579-B20D-1A23D37A2741}" type="parTrans" cxnId="{F9E58B56-9206-4FC7-A66A-04C665F23FE6}">
      <dgm:prSet/>
      <dgm:spPr/>
      <dgm:t>
        <a:bodyPr/>
        <a:lstStyle/>
        <a:p>
          <a:endParaRPr lang="es-MX"/>
        </a:p>
      </dgm:t>
    </dgm:pt>
    <dgm:pt modelId="{43621B45-36CF-4651-B92F-EC9EF4D52476}" type="sibTrans" cxnId="{F9E58B56-9206-4FC7-A66A-04C665F23FE6}">
      <dgm:prSet/>
      <dgm:spPr/>
      <dgm:t>
        <a:bodyPr/>
        <a:lstStyle/>
        <a:p>
          <a:endParaRPr lang="es-MX"/>
        </a:p>
      </dgm:t>
    </dgm:pt>
    <dgm:pt modelId="{9387526F-5438-4520-88ED-0AEC1828754A}" type="pres">
      <dgm:prSet presAssocID="{A6A2FD3E-980F-42C8-905E-778E1E182C40}" presName="Name0" presStyleCnt="0">
        <dgm:presLayoutVars>
          <dgm:chPref val="3"/>
          <dgm:dir/>
          <dgm:animLvl val="lvl"/>
          <dgm:resizeHandles/>
        </dgm:presLayoutVars>
      </dgm:prSet>
      <dgm:spPr/>
      <dgm:t>
        <a:bodyPr/>
        <a:lstStyle/>
        <a:p>
          <a:endParaRPr lang="es-MX"/>
        </a:p>
      </dgm:t>
    </dgm:pt>
    <dgm:pt modelId="{DF2A0F2B-54FC-4958-84BB-40D2602152BA}" type="pres">
      <dgm:prSet presAssocID="{40A9FB4B-A1AC-4D18-B5ED-B28E80B6F82E}" presName="horFlow" presStyleCnt="0"/>
      <dgm:spPr/>
    </dgm:pt>
    <dgm:pt modelId="{1CBD2B97-7C39-4AA3-B0AD-FBB772985F60}" type="pres">
      <dgm:prSet presAssocID="{40A9FB4B-A1AC-4D18-B5ED-B28E80B6F82E}" presName="bigChev" presStyleLbl="node1" presStyleIdx="0" presStyleCnt="2" custScaleX="64807" custScaleY="50967"/>
      <dgm:spPr/>
      <dgm:t>
        <a:bodyPr/>
        <a:lstStyle/>
        <a:p>
          <a:endParaRPr lang="es-MX"/>
        </a:p>
      </dgm:t>
    </dgm:pt>
    <dgm:pt modelId="{B29B84CA-E9F6-4782-8259-8D80BA825759}" type="pres">
      <dgm:prSet presAssocID="{F32DF9FA-A627-4BF6-9031-7B25A16AF0E1}" presName="parTrans" presStyleCnt="0"/>
      <dgm:spPr/>
    </dgm:pt>
    <dgm:pt modelId="{BEEBE4A1-75EC-4ED2-9338-5C2221B7B2F0}" type="pres">
      <dgm:prSet presAssocID="{CC28F592-F5C3-49BE-9262-7D988CC5C881}" presName="node" presStyleLbl="alignAccFollowNode1" presStyleIdx="0" presStyleCnt="2">
        <dgm:presLayoutVars>
          <dgm:bulletEnabled val="1"/>
        </dgm:presLayoutVars>
      </dgm:prSet>
      <dgm:spPr/>
      <dgm:t>
        <a:bodyPr/>
        <a:lstStyle/>
        <a:p>
          <a:endParaRPr lang="es-MX"/>
        </a:p>
      </dgm:t>
    </dgm:pt>
    <dgm:pt modelId="{3C072AAB-5121-48AF-BBF1-FCB8512F741B}" type="pres">
      <dgm:prSet presAssocID="{40A9FB4B-A1AC-4D18-B5ED-B28E80B6F82E}" presName="vSp" presStyleCnt="0"/>
      <dgm:spPr/>
    </dgm:pt>
    <dgm:pt modelId="{AD5EA18C-87EB-41B5-8D08-C3CA63F7BC3E}" type="pres">
      <dgm:prSet presAssocID="{20083DC8-0B64-4641-84ED-569837202606}" presName="horFlow" presStyleCnt="0"/>
      <dgm:spPr/>
    </dgm:pt>
    <dgm:pt modelId="{4FD9E23F-9D19-4527-8F09-00E482A4165E}" type="pres">
      <dgm:prSet presAssocID="{20083DC8-0B64-4641-84ED-569837202606}" presName="bigChev" presStyleLbl="node1" presStyleIdx="1" presStyleCnt="2" custScaleX="59041" custScaleY="47570"/>
      <dgm:spPr/>
      <dgm:t>
        <a:bodyPr/>
        <a:lstStyle/>
        <a:p>
          <a:endParaRPr lang="es-MX"/>
        </a:p>
      </dgm:t>
    </dgm:pt>
    <dgm:pt modelId="{04BE7F63-757A-42F4-829D-23DC8062C059}" type="pres">
      <dgm:prSet presAssocID="{181AD762-AB5E-4579-B20D-1A23D37A2741}" presName="parTrans" presStyleCnt="0"/>
      <dgm:spPr/>
    </dgm:pt>
    <dgm:pt modelId="{D5D9A738-E59C-4DCF-8722-8FC32D26FFEE}" type="pres">
      <dgm:prSet presAssocID="{950B2A0E-EEB1-44F6-AE93-92FB8CA5F5A2}" presName="node" presStyleLbl="alignAccFollowNode1" presStyleIdx="1" presStyleCnt="2">
        <dgm:presLayoutVars>
          <dgm:bulletEnabled val="1"/>
        </dgm:presLayoutVars>
      </dgm:prSet>
      <dgm:spPr/>
      <dgm:t>
        <a:bodyPr/>
        <a:lstStyle/>
        <a:p>
          <a:endParaRPr lang="es-MX"/>
        </a:p>
      </dgm:t>
    </dgm:pt>
  </dgm:ptLst>
  <dgm:cxnLst>
    <dgm:cxn modelId="{DE97A1F7-1FC8-47C4-BF79-A2D5117AF6BC}" type="presOf" srcId="{20083DC8-0B64-4641-84ED-569837202606}" destId="{4FD9E23F-9D19-4527-8F09-00E482A4165E}" srcOrd="0" destOrd="0" presId="urn:microsoft.com/office/officeart/2005/8/layout/lProcess3"/>
    <dgm:cxn modelId="{A92AE487-7125-4786-8E1A-3F7A26D3456B}" type="presOf" srcId="{CC28F592-F5C3-49BE-9262-7D988CC5C881}" destId="{BEEBE4A1-75EC-4ED2-9338-5C2221B7B2F0}" srcOrd="0" destOrd="0" presId="urn:microsoft.com/office/officeart/2005/8/layout/lProcess3"/>
    <dgm:cxn modelId="{573BB613-395A-4C57-BF52-E940DF8B9ABB}" type="presOf" srcId="{40A9FB4B-A1AC-4D18-B5ED-B28E80B6F82E}" destId="{1CBD2B97-7C39-4AA3-B0AD-FBB772985F60}" srcOrd="0" destOrd="0" presId="urn:microsoft.com/office/officeart/2005/8/layout/lProcess3"/>
    <dgm:cxn modelId="{F9E58B56-9206-4FC7-A66A-04C665F23FE6}" srcId="{20083DC8-0B64-4641-84ED-569837202606}" destId="{950B2A0E-EEB1-44F6-AE93-92FB8CA5F5A2}" srcOrd="0" destOrd="0" parTransId="{181AD762-AB5E-4579-B20D-1A23D37A2741}" sibTransId="{43621B45-36CF-4651-B92F-EC9EF4D52476}"/>
    <dgm:cxn modelId="{8A7DE199-5B08-4B05-B936-F1DE739E7E62}" srcId="{A6A2FD3E-980F-42C8-905E-778E1E182C40}" destId="{20083DC8-0B64-4641-84ED-569837202606}" srcOrd="1" destOrd="0" parTransId="{5F3BFC3A-03E4-4016-8916-1857E77267C8}" sibTransId="{92CDBAF4-8136-43C6-ADB8-B62E5688790E}"/>
    <dgm:cxn modelId="{AF362EF0-FD40-4B11-9C0E-05DCB55F6B5B}" srcId="{A6A2FD3E-980F-42C8-905E-778E1E182C40}" destId="{40A9FB4B-A1AC-4D18-B5ED-B28E80B6F82E}" srcOrd="0" destOrd="0" parTransId="{675BD197-B20C-4F17-AB5E-283FC42D57AC}" sibTransId="{CB43CECE-4F90-4FDC-9B14-F0DDB57BBF83}"/>
    <dgm:cxn modelId="{FCA8FF1B-848C-4373-AA8F-A68DB726F134}" srcId="{40A9FB4B-A1AC-4D18-B5ED-B28E80B6F82E}" destId="{CC28F592-F5C3-49BE-9262-7D988CC5C881}" srcOrd="0" destOrd="0" parTransId="{F32DF9FA-A627-4BF6-9031-7B25A16AF0E1}" sibTransId="{68BCD318-167C-4800-A68C-A9E0AACD7D36}"/>
    <dgm:cxn modelId="{C979E5ED-C78D-43EC-83C7-24E18E462EB4}" type="presOf" srcId="{950B2A0E-EEB1-44F6-AE93-92FB8CA5F5A2}" destId="{D5D9A738-E59C-4DCF-8722-8FC32D26FFEE}" srcOrd="0" destOrd="0" presId="urn:microsoft.com/office/officeart/2005/8/layout/lProcess3"/>
    <dgm:cxn modelId="{EEFCDA3E-8C4D-4625-9526-E4A34D597F6E}" type="presOf" srcId="{A6A2FD3E-980F-42C8-905E-778E1E182C40}" destId="{9387526F-5438-4520-88ED-0AEC1828754A}" srcOrd="0" destOrd="0" presId="urn:microsoft.com/office/officeart/2005/8/layout/lProcess3"/>
    <dgm:cxn modelId="{5A7DEFE9-9BDC-4E4C-A97B-0126C37276EB}" type="presParOf" srcId="{9387526F-5438-4520-88ED-0AEC1828754A}" destId="{DF2A0F2B-54FC-4958-84BB-40D2602152BA}" srcOrd="0" destOrd="0" presId="urn:microsoft.com/office/officeart/2005/8/layout/lProcess3"/>
    <dgm:cxn modelId="{9B7A4FB6-A6F1-4BAF-BC9F-41363EB73FD6}" type="presParOf" srcId="{DF2A0F2B-54FC-4958-84BB-40D2602152BA}" destId="{1CBD2B97-7C39-4AA3-B0AD-FBB772985F60}" srcOrd="0" destOrd="0" presId="urn:microsoft.com/office/officeart/2005/8/layout/lProcess3"/>
    <dgm:cxn modelId="{A9809FE9-9DDF-4AEB-943D-39DA9C30F80C}" type="presParOf" srcId="{DF2A0F2B-54FC-4958-84BB-40D2602152BA}" destId="{B29B84CA-E9F6-4782-8259-8D80BA825759}" srcOrd="1" destOrd="0" presId="urn:microsoft.com/office/officeart/2005/8/layout/lProcess3"/>
    <dgm:cxn modelId="{D9D63A09-7C1A-49CC-ADEE-5D07997A3561}" type="presParOf" srcId="{DF2A0F2B-54FC-4958-84BB-40D2602152BA}" destId="{BEEBE4A1-75EC-4ED2-9338-5C2221B7B2F0}" srcOrd="2" destOrd="0" presId="urn:microsoft.com/office/officeart/2005/8/layout/lProcess3"/>
    <dgm:cxn modelId="{0A575F19-0F1A-4355-B702-F5A0EF06B083}" type="presParOf" srcId="{9387526F-5438-4520-88ED-0AEC1828754A}" destId="{3C072AAB-5121-48AF-BBF1-FCB8512F741B}" srcOrd="1" destOrd="0" presId="urn:microsoft.com/office/officeart/2005/8/layout/lProcess3"/>
    <dgm:cxn modelId="{E50E4F05-C6F7-49A4-9172-3BBB2C1C0492}" type="presParOf" srcId="{9387526F-5438-4520-88ED-0AEC1828754A}" destId="{AD5EA18C-87EB-41B5-8D08-C3CA63F7BC3E}" srcOrd="2" destOrd="0" presId="urn:microsoft.com/office/officeart/2005/8/layout/lProcess3"/>
    <dgm:cxn modelId="{66B47C19-7076-4C5C-88E1-DD8D78A19B8D}" type="presParOf" srcId="{AD5EA18C-87EB-41B5-8D08-C3CA63F7BC3E}" destId="{4FD9E23F-9D19-4527-8F09-00E482A4165E}" srcOrd="0" destOrd="0" presId="urn:microsoft.com/office/officeart/2005/8/layout/lProcess3"/>
    <dgm:cxn modelId="{3EA5642C-147F-4722-AD34-7F07D102B297}" type="presParOf" srcId="{AD5EA18C-87EB-41B5-8D08-C3CA63F7BC3E}" destId="{04BE7F63-757A-42F4-829D-23DC8062C059}" srcOrd="1" destOrd="0" presId="urn:microsoft.com/office/officeart/2005/8/layout/lProcess3"/>
    <dgm:cxn modelId="{7897A08B-C649-40B7-90A6-9119392CD78C}" type="presParOf" srcId="{AD5EA18C-87EB-41B5-8D08-C3CA63F7BC3E}" destId="{D5D9A738-E59C-4DCF-8722-8FC32D26FFEE}" srcOrd="2"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5D41ED6-C30F-4A25-B24B-57601791362D}" type="datetimeFigureOut">
              <a:rPr lang="es-MX" smtClean="0"/>
              <a:t>27/08/2015</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C15CED8-9D8A-42F3-B90E-F4F74D54864E}" type="slidenum">
              <a:rPr lang="es-MX" smtClean="0"/>
              <a:t>‹Nº›</a:t>
            </a:fld>
            <a:endParaRPr lang="es-MX"/>
          </a:p>
        </p:txBody>
      </p:sp>
    </p:spTree>
    <p:extLst>
      <p:ext uri="{BB962C8B-B14F-4D97-AF65-F5344CB8AC3E}">
        <p14:creationId xmlns:p14="http://schemas.microsoft.com/office/powerpoint/2010/main" val="26120529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5" name="14 Rectángulo redondeado"/>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9 Rectángulo redondeado"/>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4 Título"/>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s-ES" smtClean="0"/>
              <a:t>Haga clic para modificar el estilo de título del patrón</a:t>
            </a:r>
            <a:endParaRPr kumimoji="0" lang="en-US"/>
          </a:p>
        </p:txBody>
      </p:sp>
      <p:sp>
        <p:nvSpPr>
          <p:cNvPr id="20" name="19 Subtítulo"/>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sp>
        <p:nvSpPr>
          <p:cNvPr id="19" name="18 Marcador de fecha"/>
          <p:cNvSpPr>
            <a:spLocks noGrp="1"/>
          </p:cNvSpPr>
          <p:nvPr>
            <p:ph type="dt" sz="half" idx="10"/>
          </p:nvPr>
        </p:nvSpPr>
        <p:spPr/>
        <p:txBody>
          <a:bodyPr/>
          <a:lstStyle>
            <a:extLst/>
          </a:lstStyle>
          <a:p>
            <a:pPr>
              <a:defRPr/>
            </a:pPr>
            <a:endParaRPr lang="es-ES"/>
          </a:p>
        </p:txBody>
      </p:sp>
      <p:sp>
        <p:nvSpPr>
          <p:cNvPr id="8" name="7 Marcador de pie de página"/>
          <p:cNvSpPr>
            <a:spLocks noGrp="1"/>
          </p:cNvSpPr>
          <p:nvPr>
            <p:ph type="ftr" sz="quarter" idx="11"/>
          </p:nvPr>
        </p:nvSpPr>
        <p:spPr/>
        <p:txBody>
          <a:bodyPr/>
          <a:lstStyle>
            <a:extLst/>
          </a:lstStyle>
          <a:p>
            <a:pPr>
              <a:defRPr/>
            </a:pPr>
            <a:endParaRPr lang="es-ES"/>
          </a:p>
        </p:txBody>
      </p:sp>
      <p:sp>
        <p:nvSpPr>
          <p:cNvPr id="11" name="10 Marcador de número de diapositiva"/>
          <p:cNvSpPr>
            <a:spLocks noGrp="1"/>
          </p:cNvSpPr>
          <p:nvPr>
            <p:ph type="sldNum" sz="quarter" idx="12"/>
          </p:nvPr>
        </p:nvSpPr>
        <p:spPr/>
        <p:txBody>
          <a:bodyPr/>
          <a:lstStyle>
            <a:extLst/>
          </a:lstStyle>
          <a:p>
            <a:pPr>
              <a:defRPr/>
            </a:pPr>
            <a:fld id="{09E094B2-DBE8-42D3-8AA0-A7BCC91C7B96}" type="slidenum">
              <a:rPr lang="es-ES" smtClean="0"/>
              <a:pPr>
                <a:defRPr/>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502920" y="4983480"/>
            <a:ext cx="8183880" cy="1051560"/>
          </a:xfrm>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502920" y="530352"/>
            <a:ext cx="8183880" cy="4187952"/>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pPr>
              <a:defRPr/>
            </a:pPr>
            <a:endParaRPr lang="es-ES"/>
          </a:p>
        </p:txBody>
      </p:sp>
      <p:sp>
        <p:nvSpPr>
          <p:cNvPr id="5" name="4 Marcador de pie de página"/>
          <p:cNvSpPr>
            <a:spLocks noGrp="1"/>
          </p:cNvSpPr>
          <p:nvPr>
            <p:ph type="ftr" sz="quarter" idx="11"/>
          </p:nvPr>
        </p:nvSpPr>
        <p:spPr/>
        <p:txBody>
          <a:bodyPr/>
          <a:lstStyle>
            <a:extLst/>
          </a:lstStyle>
          <a:p>
            <a:pPr>
              <a:defRPr/>
            </a:pPr>
            <a:endParaRPr lang="es-ES"/>
          </a:p>
        </p:txBody>
      </p:sp>
      <p:sp>
        <p:nvSpPr>
          <p:cNvPr id="6" name="5 Marcador de número de diapositiva"/>
          <p:cNvSpPr>
            <a:spLocks noGrp="1"/>
          </p:cNvSpPr>
          <p:nvPr>
            <p:ph type="sldNum" sz="quarter" idx="12"/>
          </p:nvPr>
        </p:nvSpPr>
        <p:spPr/>
        <p:txBody>
          <a:bodyPr/>
          <a:lstStyle>
            <a:extLst/>
          </a:lstStyle>
          <a:p>
            <a:pPr>
              <a:defRPr/>
            </a:pPr>
            <a:fld id="{39E5D34E-04FA-4C02-A578-8D1D945AB068}" type="slidenum">
              <a:rPr lang="es-ES" smtClean="0"/>
              <a:pPr>
                <a:defRPr/>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533404"/>
            <a:ext cx="1981200" cy="5257799"/>
          </a:xfrm>
        </p:spPr>
        <p:txBody>
          <a:bodyPr vert="eaVert"/>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533400" y="533402"/>
            <a:ext cx="5943600" cy="5257801"/>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pPr>
              <a:defRPr/>
            </a:pPr>
            <a:endParaRPr lang="es-ES"/>
          </a:p>
        </p:txBody>
      </p:sp>
      <p:sp>
        <p:nvSpPr>
          <p:cNvPr id="5" name="4 Marcador de pie de página"/>
          <p:cNvSpPr>
            <a:spLocks noGrp="1"/>
          </p:cNvSpPr>
          <p:nvPr>
            <p:ph type="ftr" sz="quarter" idx="11"/>
          </p:nvPr>
        </p:nvSpPr>
        <p:spPr/>
        <p:txBody>
          <a:bodyPr/>
          <a:lstStyle>
            <a:extLst/>
          </a:lstStyle>
          <a:p>
            <a:pPr>
              <a:defRPr/>
            </a:pPr>
            <a:endParaRPr lang="es-ES"/>
          </a:p>
        </p:txBody>
      </p:sp>
      <p:sp>
        <p:nvSpPr>
          <p:cNvPr id="6" name="5 Marcador de número de diapositiva"/>
          <p:cNvSpPr>
            <a:spLocks noGrp="1"/>
          </p:cNvSpPr>
          <p:nvPr>
            <p:ph type="sldNum" sz="quarter" idx="12"/>
          </p:nvPr>
        </p:nvSpPr>
        <p:spPr/>
        <p:txBody>
          <a:bodyPr/>
          <a:lstStyle>
            <a:extLst/>
          </a:lstStyle>
          <a:p>
            <a:pPr>
              <a:defRPr/>
            </a:pPr>
            <a:fld id="{D871A332-CDC7-4D93-86F0-ACD7E9A8DA5A}" type="slidenum">
              <a:rPr lang="es-ES" smtClean="0"/>
              <a:pPr>
                <a:defRPr/>
              </a:pPr>
              <a:t>‹Nº›</a:t>
            </a:fld>
            <a:endParaRPr lang="es-E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82690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ítulo y objetos">
    <p:spTree>
      <p:nvGrpSpPr>
        <p:cNvPr id="1" name=""/>
        <p:cNvGrpSpPr/>
        <p:nvPr/>
      </p:nvGrpSpPr>
      <p:grpSpPr>
        <a:xfrm>
          <a:off x="0" y="0"/>
          <a:ext cx="0" cy="0"/>
          <a:chOff x="0" y="0"/>
          <a:chExt cx="0" cy="0"/>
        </a:xfrm>
      </p:grpSpPr>
      <p:pic>
        <p:nvPicPr>
          <p:cNvPr id="2" name="1 Imagen" descr="C:\Users\Lenovo\Downloads\no violencia-03.jpg"/>
          <p:cNvPicPr/>
          <p:nvPr userDrawn="1"/>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13556" t="13381" r="13381" b="8979"/>
          <a:stretch/>
        </p:blipFill>
        <p:spPr bwMode="auto">
          <a:xfrm>
            <a:off x="1691680" y="6008037"/>
            <a:ext cx="372641" cy="386542"/>
          </a:xfrm>
          <a:prstGeom prst="rect">
            <a:avLst/>
          </a:prstGeom>
          <a:noFill/>
          <a:ln>
            <a:noFill/>
          </a:ln>
          <a:extLst>
            <a:ext uri="{53640926-AAD7-44D8-BBD7-CCE9431645EC}">
              <a14:shadowObscured xmlns:a14="http://schemas.microsoft.com/office/drawing/2010/main"/>
            </a:ext>
          </a:extLst>
        </p:spPr>
      </p:pic>
      <p:pic>
        <p:nvPicPr>
          <p:cNvPr id="4" name="3 Imagen" descr="C:\Users\Lenovo\Downloads\logo1.jpg"/>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27584" y="6021288"/>
            <a:ext cx="864096" cy="386541"/>
          </a:xfrm>
          <a:prstGeom prst="rect">
            <a:avLst/>
          </a:prstGeom>
          <a:noFill/>
          <a:ln>
            <a:noFill/>
          </a:ln>
        </p:spPr>
      </p:pic>
      <p:pic>
        <p:nvPicPr>
          <p:cNvPr id="5122" name="Picture 2"/>
          <p:cNvPicPr>
            <a:picLocks noChangeAspect="1" noChangeArrowheads="1"/>
          </p:cNvPicPr>
          <p:nvPr userDrawn="1"/>
        </p:nvPicPr>
        <p:blipFill rotWithShape="1">
          <a:blip r:embed="rId4">
            <a:extLst>
              <a:ext uri="{28A0092B-C50C-407E-A947-70E740481C1C}">
                <a14:useLocalDpi xmlns:a14="http://schemas.microsoft.com/office/drawing/2010/main" val="0"/>
              </a:ext>
            </a:extLst>
          </a:blip>
          <a:srcRect b="10518"/>
          <a:stretch/>
        </p:blipFill>
        <p:spPr bwMode="auto">
          <a:xfrm>
            <a:off x="2123728" y="6008036"/>
            <a:ext cx="5832648" cy="399793"/>
          </a:xfrm>
          <a:prstGeom prst="rect">
            <a:avLst/>
          </a:prstGeom>
          <a:solidFill>
            <a:schemeClr val="bg1"/>
          </a:solidFill>
          <a:ln>
            <a:noFill/>
          </a:ln>
          <a:effectLst/>
        </p:spPr>
      </p:pic>
    </p:spTree>
    <p:extLst>
      <p:ext uri="{BB962C8B-B14F-4D97-AF65-F5344CB8AC3E}">
        <p14:creationId xmlns:p14="http://schemas.microsoft.com/office/powerpoint/2010/main" val="9611226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ítulo y objetos">
    <p:spTree>
      <p:nvGrpSpPr>
        <p:cNvPr id="1" name=""/>
        <p:cNvGrpSpPr/>
        <p:nvPr/>
      </p:nvGrpSpPr>
      <p:grpSpPr>
        <a:xfrm>
          <a:off x="0" y="0"/>
          <a:ext cx="0" cy="0"/>
          <a:chOff x="0" y="0"/>
          <a:chExt cx="0" cy="0"/>
        </a:xfrm>
      </p:grpSpPr>
      <p:pic>
        <p:nvPicPr>
          <p:cNvPr id="10242"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26479" y="6021288"/>
            <a:ext cx="8497887"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611226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502920" y="4983480"/>
            <a:ext cx="8183880" cy="1051560"/>
          </a:xfrm>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a:xfrm>
            <a:off x="502920" y="530352"/>
            <a:ext cx="8183880" cy="4187952"/>
          </a:xfrm>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pPr>
              <a:defRPr/>
            </a:pPr>
            <a:endParaRPr lang="es-ES"/>
          </a:p>
        </p:txBody>
      </p:sp>
      <p:sp>
        <p:nvSpPr>
          <p:cNvPr id="5" name="4 Marcador de pie de página"/>
          <p:cNvSpPr>
            <a:spLocks noGrp="1"/>
          </p:cNvSpPr>
          <p:nvPr>
            <p:ph type="ftr" sz="quarter" idx="11"/>
          </p:nvPr>
        </p:nvSpPr>
        <p:spPr/>
        <p:txBody>
          <a:bodyPr/>
          <a:lstStyle>
            <a:extLst/>
          </a:lstStyle>
          <a:p>
            <a:pPr>
              <a:defRPr/>
            </a:pPr>
            <a:endParaRPr lang="es-ES"/>
          </a:p>
        </p:txBody>
      </p:sp>
      <p:sp>
        <p:nvSpPr>
          <p:cNvPr id="6" name="5 Marcador de número de diapositiva"/>
          <p:cNvSpPr>
            <a:spLocks noGrp="1"/>
          </p:cNvSpPr>
          <p:nvPr>
            <p:ph type="sldNum" sz="quarter" idx="12"/>
          </p:nvPr>
        </p:nvSpPr>
        <p:spPr/>
        <p:txBody>
          <a:bodyPr/>
          <a:lstStyle>
            <a:extLst/>
          </a:lstStyle>
          <a:p>
            <a:pPr>
              <a:defRPr/>
            </a:pPr>
            <a:fld id="{4B485EA1-1E2A-48D5-AD6D-4FD4BECDC38C}" type="slidenum">
              <a:rPr lang="es-ES" smtClean="0"/>
              <a:pPr>
                <a:defRPr/>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14" name="13 Rectángulo redondeado"/>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Rectángulo redondeado"/>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Título"/>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extLst/>
          </a:lstStyle>
          <a:p>
            <a:pPr>
              <a:defRPr/>
            </a:pPr>
            <a:endParaRPr lang="es-ES"/>
          </a:p>
        </p:txBody>
      </p:sp>
      <p:sp>
        <p:nvSpPr>
          <p:cNvPr id="5" name="4 Marcador de pie de página"/>
          <p:cNvSpPr>
            <a:spLocks noGrp="1"/>
          </p:cNvSpPr>
          <p:nvPr>
            <p:ph type="ftr" sz="quarter" idx="11"/>
          </p:nvPr>
        </p:nvSpPr>
        <p:spPr/>
        <p:txBody>
          <a:bodyPr/>
          <a:lstStyle>
            <a:extLst/>
          </a:lstStyle>
          <a:p>
            <a:pPr>
              <a:defRPr/>
            </a:pPr>
            <a:endParaRPr lang="es-ES"/>
          </a:p>
        </p:txBody>
      </p:sp>
      <p:sp>
        <p:nvSpPr>
          <p:cNvPr id="6" name="5 Marcador de número de diapositiva"/>
          <p:cNvSpPr>
            <a:spLocks noGrp="1"/>
          </p:cNvSpPr>
          <p:nvPr>
            <p:ph type="sldNum" sz="quarter" idx="12"/>
          </p:nvPr>
        </p:nvSpPr>
        <p:spPr/>
        <p:txBody>
          <a:bodyPr/>
          <a:lstStyle>
            <a:extLst/>
          </a:lstStyle>
          <a:p>
            <a:pPr>
              <a:defRPr/>
            </a:pPr>
            <a:fld id="{C899049C-75A1-4C4F-B641-E4C1F54B644E}" type="slidenum">
              <a:rPr lang="es-ES" smtClean="0"/>
              <a:pPr>
                <a:defRPr/>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pPr>
              <a:defRPr/>
            </a:pPr>
            <a:endParaRPr lang="es-ES"/>
          </a:p>
        </p:txBody>
      </p:sp>
      <p:sp>
        <p:nvSpPr>
          <p:cNvPr id="6" name="5 Marcador de pie de página"/>
          <p:cNvSpPr>
            <a:spLocks noGrp="1"/>
          </p:cNvSpPr>
          <p:nvPr>
            <p:ph type="ftr" sz="quarter" idx="11"/>
          </p:nvPr>
        </p:nvSpPr>
        <p:spPr/>
        <p:txBody>
          <a:bodyPr/>
          <a:lstStyle>
            <a:extLst/>
          </a:lstStyle>
          <a:p>
            <a:pPr>
              <a:defRPr/>
            </a:pPr>
            <a:endParaRPr lang="es-ES"/>
          </a:p>
        </p:txBody>
      </p:sp>
      <p:sp>
        <p:nvSpPr>
          <p:cNvPr id="7" name="6 Marcador de número de diapositiva"/>
          <p:cNvSpPr>
            <a:spLocks noGrp="1"/>
          </p:cNvSpPr>
          <p:nvPr>
            <p:ph type="sldNum" sz="quarter" idx="12"/>
          </p:nvPr>
        </p:nvSpPr>
        <p:spPr/>
        <p:txBody>
          <a:bodyPr/>
          <a:lstStyle>
            <a:extLst/>
          </a:lstStyle>
          <a:p>
            <a:pPr>
              <a:defRPr/>
            </a:pPr>
            <a:fld id="{A52F4B6A-D228-480B-83BE-0434F544BCA3}" type="slidenum">
              <a:rPr lang="es-ES" smtClean="0"/>
              <a:pPr>
                <a:defRPr/>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502920" y="4983480"/>
            <a:ext cx="8183880" cy="1051560"/>
          </a:xfrm>
        </p:spPr>
        <p:txBody>
          <a:bodyPr anchor="b"/>
          <a:lstStyle>
            <a:lvl1pPr>
              <a:defRPr b="1"/>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pPr>
              <a:defRPr/>
            </a:pPr>
            <a:endParaRPr lang="es-ES"/>
          </a:p>
        </p:txBody>
      </p:sp>
      <p:sp>
        <p:nvSpPr>
          <p:cNvPr id="8" name="7 Marcador de pie de página"/>
          <p:cNvSpPr>
            <a:spLocks noGrp="1"/>
          </p:cNvSpPr>
          <p:nvPr>
            <p:ph type="ftr" sz="quarter" idx="11"/>
          </p:nvPr>
        </p:nvSpPr>
        <p:spPr/>
        <p:txBody>
          <a:bodyPr/>
          <a:lstStyle>
            <a:extLst/>
          </a:lstStyle>
          <a:p>
            <a:pPr>
              <a:defRPr/>
            </a:pPr>
            <a:endParaRPr lang="es-ES"/>
          </a:p>
        </p:txBody>
      </p:sp>
      <p:sp>
        <p:nvSpPr>
          <p:cNvPr id="9" name="8 Marcador de número de diapositiva"/>
          <p:cNvSpPr>
            <a:spLocks noGrp="1"/>
          </p:cNvSpPr>
          <p:nvPr>
            <p:ph type="sldNum" sz="quarter" idx="12"/>
          </p:nvPr>
        </p:nvSpPr>
        <p:spPr/>
        <p:txBody>
          <a:bodyPr/>
          <a:lstStyle>
            <a:extLst/>
          </a:lstStyle>
          <a:p>
            <a:pPr>
              <a:defRPr/>
            </a:pPr>
            <a:fld id="{367D89FE-F741-4A24-BE09-F9A21B23C291}" type="slidenum">
              <a:rPr lang="es-ES" smtClean="0"/>
              <a:pPr>
                <a:defRPr/>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extLst/>
          </a:lstStyle>
          <a:p>
            <a:pPr>
              <a:defRPr/>
            </a:pPr>
            <a:endParaRPr lang="es-ES"/>
          </a:p>
        </p:txBody>
      </p:sp>
      <p:sp>
        <p:nvSpPr>
          <p:cNvPr id="4" name="3 Marcador de pie de página"/>
          <p:cNvSpPr>
            <a:spLocks noGrp="1"/>
          </p:cNvSpPr>
          <p:nvPr>
            <p:ph type="ftr" sz="quarter" idx="11"/>
          </p:nvPr>
        </p:nvSpPr>
        <p:spPr/>
        <p:txBody>
          <a:bodyPr/>
          <a:lstStyle>
            <a:extLst/>
          </a:lstStyle>
          <a:p>
            <a:pPr>
              <a:defRPr/>
            </a:pPr>
            <a:endParaRPr lang="es-ES"/>
          </a:p>
        </p:txBody>
      </p:sp>
      <p:sp>
        <p:nvSpPr>
          <p:cNvPr id="5" name="4 Marcador de número de diapositiva"/>
          <p:cNvSpPr>
            <a:spLocks noGrp="1"/>
          </p:cNvSpPr>
          <p:nvPr>
            <p:ph type="sldNum" sz="quarter" idx="12"/>
          </p:nvPr>
        </p:nvSpPr>
        <p:spPr/>
        <p:txBody>
          <a:bodyPr/>
          <a:lstStyle>
            <a:extLst/>
          </a:lstStyle>
          <a:p>
            <a:pPr>
              <a:defRPr/>
            </a:pPr>
            <a:fld id="{9A06B4FC-CD60-4D8A-925F-836FE62DDAA7}" type="slidenum">
              <a:rPr lang="es-ES" smtClean="0"/>
              <a:pPr>
                <a:defRPr/>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7" name="6 Rectángulo redondeado"/>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Marcador de fecha"/>
          <p:cNvSpPr>
            <a:spLocks noGrp="1"/>
          </p:cNvSpPr>
          <p:nvPr>
            <p:ph type="dt" sz="half" idx="10"/>
          </p:nvPr>
        </p:nvSpPr>
        <p:spPr/>
        <p:txBody>
          <a:bodyPr/>
          <a:lstStyle>
            <a:extLst/>
          </a:lstStyle>
          <a:p>
            <a:pPr>
              <a:defRPr/>
            </a:pPr>
            <a:endParaRPr lang="es-ES"/>
          </a:p>
        </p:txBody>
      </p:sp>
      <p:sp>
        <p:nvSpPr>
          <p:cNvPr id="3" name="2 Marcador de pie de página"/>
          <p:cNvSpPr>
            <a:spLocks noGrp="1"/>
          </p:cNvSpPr>
          <p:nvPr>
            <p:ph type="ftr" sz="quarter" idx="11"/>
          </p:nvPr>
        </p:nvSpPr>
        <p:spPr/>
        <p:txBody>
          <a:bodyPr/>
          <a:lstStyle>
            <a:extLst/>
          </a:lstStyle>
          <a:p>
            <a:pPr>
              <a:defRPr/>
            </a:pPr>
            <a:endParaRPr lang="es-ES"/>
          </a:p>
        </p:txBody>
      </p:sp>
      <p:sp>
        <p:nvSpPr>
          <p:cNvPr id="4" name="3 Marcador de número de diapositiva"/>
          <p:cNvSpPr>
            <a:spLocks noGrp="1"/>
          </p:cNvSpPr>
          <p:nvPr>
            <p:ph type="sldNum" sz="quarter" idx="12"/>
          </p:nvPr>
        </p:nvSpPr>
        <p:spPr/>
        <p:txBody>
          <a:bodyPr/>
          <a:lstStyle>
            <a:extLst/>
          </a:lstStyle>
          <a:p>
            <a:pPr>
              <a:defRPr/>
            </a:pPr>
            <a:fld id="{8F84C3CF-328C-497B-BDB6-102C99490981}" type="slidenum">
              <a:rPr lang="es-ES" smtClean="0"/>
              <a:pPr>
                <a:defRPr/>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pPr>
              <a:defRPr/>
            </a:pPr>
            <a:endParaRPr lang="es-ES"/>
          </a:p>
        </p:txBody>
      </p:sp>
      <p:sp>
        <p:nvSpPr>
          <p:cNvPr id="6" name="5 Marcador de pie de página"/>
          <p:cNvSpPr>
            <a:spLocks noGrp="1"/>
          </p:cNvSpPr>
          <p:nvPr>
            <p:ph type="ftr" sz="quarter" idx="11"/>
          </p:nvPr>
        </p:nvSpPr>
        <p:spPr/>
        <p:txBody>
          <a:bodyPr/>
          <a:lstStyle>
            <a:extLst/>
          </a:lstStyle>
          <a:p>
            <a:pPr>
              <a:defRPr/>
            </a:pPr>
            <a:endParaRPr lang="es-ES"/>
          </a:p>
        </p:txBody>
      </p:sp>
      <p:sp>
        <p:nvSpPr>
          <p:cNvPr id="7" name="6 Marcador de número de diapositiva"/>
          <p:cNvSpPr>
            <a:spLocks noGrp="1"/>
          </p:cNvSpPr>
          <p:nvPr>
            <p:ph type="sldNum" sz="quarter" idx="12"/>
          </p:nvPr>
        </p:nvSpPr>
        <p:spPr/>
        <p:txBody>
          <a:bodyPr/>
          <a:lstStyle>
            <a:extLst/>
          </a:lstStyle>
          <a:p>
            <a:pPr>
              <a:defRPr/>
            </a:pPr>
            <a:fld id="{924E1C17-DC08-4361-840B-AAB7DAED2ACD}" type="slidenum">
              <a:rPr lang="es-ES" smtClean="0"/>
              <a:pPr>
                <a:defRPr/>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5" name="14 Rectángulo redondeado"/>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Redondear rectángulo de esquina sencilla"/>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Título"/>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s-ES" smtClean="0"/>
              <a:t>Haga clic para modificar el estilo de título del patrón</a:t>
            </a:r>
            <a:endParaRPr kumimoji="0" lang="en-US"/>
          </a:p>
        </p:txBody>
      </p:sp>
      <p:sp>
        <p:nvSpPr>
          <p:cNvPr id="4" name="3 Marcador de texto"/>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pPr>
              <a:defRPr/>
            </a:pPr>
            <a:endParaRPr lang="es-ES"/>
          </a:p>
        </p:txBody>
      </p:sp>
      <p:sp>
        <p:nvSpPr>
          <p:cNvPr id="6" name="5 Marcador de pie de página"/>
          <p:cNvSpPr>
            <a:spLocks noGrp="1"/>
          </p:cNvSpPr>
          <p:nvPr>
            <p:ph type="ftr" sz="quarter" idx="11"/>
          </p:nvPr>
        </p:nvSpPr>
        <p:spPr/>
        <p:txBody>
          <a:bodyPr/>
          <a:lstStyle>
            <a:extLst/>
          </a:lstStyle>
          <a:p>
            <a:pPr>
              <a:defRPr/>
            </a:pPr>
            <a:endParaRPr lang="es-ES"/>
          </a:p>
        </p:txBody>
      </p:sp>
      <p:sp>
        <p:nvSpPr>
          <p:cNvPr id="7" name="6 Marcador de número de diapositiva"/>
          <p:cNvSpPr>
            <a:spLocks noGrp="1"/>
          </p:cNvSpPr>
          <p:nvPr>
            <p:ph type="sldNum" sz="quarter" idx="12"/>
          </p:nvPr>
        </p:nvSpPr>
        <p:spPr/>
        <p:txBody>
          <a:bodyPr/>
          <a:lstStyle>
            <a:extLst/>
          </a:lstStyle>
          <a:p>
            <a:pPr>
              <a:defRPr/>
            </a:pPr>
            <a:fld id="{BBA3C095-7034-4899-B711-FB5112004CE7}" type="slidenum">
              <a:rPr lang="es-ES" smtClean="0"/>
              <a:pPr>
                <a:defRPr/>
              </a:pPr>
              <a:t>‹Nº›</a:t>
            </a:fld>
            <a:endParaRPr lang="es-ES"/>
          </a:p>
        </p:txBody>
      </p:sp>
      <p:sp>
        <p:nvSpPr>
          <p:cNvPr id="3" name="2 Marcador de posición de imagen"/>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s-ES" smtClean="0"/>
              <a:t>Haga clic en el icono para agregar una imagen</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6 Rectángulo redondeado"/>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Rectángulo redondeado"/>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12 Marcador de título"/>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s-ES" smtClean="0"/>
              <a:t>Haga clic para modificar el estilo de título del patrón</a:t>
            </a:r>
            <a:endParaRPr kumimoji="0" lang="en-US"/>
          </a:p>
        </p:txBody>
      </p:sp>
      <p:sp>
        <p:nvSpPr>
          <p:cNvPr id="4" name="3 Marcador de texto"/>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25" name="24 Marcador de fecha"/>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pPr>
              <a:defRPr/>
            </a:pPr>
            <a:endParaRPr lang="es-ES"/>
          </a:p>
        </p:txBody>
      </p:sp>
      <p:sp>
        <p:nvSpPr>
          <p:cNvPr id="18" name="17 Marcador de pie de página"/>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pPr>
              <a:defRPr/>
            </a:pPr>
            <a:endParaRPr lang="es-ES"/>
          </a:p>
        </p:txBody>
      </p:sp>
      <p:sp>
        <p:nvSpPr>
          <p:cNvPr id="5" name="4 Marcador de número de diapositiva"/>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pPr>
              <a:defRPr/>
            </a:pPr>
            <a:fld id="{50062CA9-404E-49CC-93F1-7AD086F40AE1}" type="slidenum">
              <a:rPr lang="es-ES" smtClean="0"/>
              <a:pPr>
                <a:defRPr/>
              </a:pPr>
              <a:t>‹Nº›</a:t>
            </a:fld>
            <a:endParaRPr lang="es-ES"/>
          </a:p>
        </p:txBody>
      </p:sp>
    </p:spTree>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 id="2147483734" r:id="rId13"/>
    <p:sldLayoutId id="2147483736" r:id="rId14"/>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jpeg"/></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5.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4.xml"/><Relationship Id="rId6" Type="http://schemas.openxmlformats.org/officeDocument/2006/relationships/image" Target="../media/image8.jpeg"/><Relationship Id="rId5" Type="http://schemas.openxmlformats.org/officeDocument/2006/relationships/image" Target="../media/image26.jpeg"/><Relationship Id="rId4" Type="http://schemas.openxmlformats.org/officeDocument/2006/relationships/image" Target="../media/image25.jpeg"/></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7.jpe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5.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14.xml"/><Relationship Id="rId4" Type="http://schemas.openxmlformats.org/officeDocument/2006/relationships/image" Target="../media/image8.jpeg"/></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5.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14.xml"/><Relationship Id="rId4" Type="http://schemas.openxmlformats.org/officeDocument/2006/relationships/image" Target="../media/image8.jpeg"/></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2.jpeg"/><Relationship Id="rId1" Type="http://schemas.openxmlformats.org/officeDocument/2006/relationships/slideLayout" Target="../slideLayouts/slideLayout14.xml"/><Relationship Id="rId5" Type="http://schemas.openxmlformats.org/officeDocument/2006/relationships/image" Target="../media/image34.jpeg"/><Relationship Id="rId4" Type="http://schemas.openxmlformats.org/officeDocument/2006/relationships/image" Target="../media/image33.jpeg"/></Relationships>
</file>

<file path=ppt/slides/_rels/slide1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14.xml"/><Relationship Id="rId5" Type="http://schemas.openxmlformats.org/officeDocument/2006/relationships/image" Target="../media/image37.jpeg"/><Relationship Id="rId4" Type="http://schemas.openxmlformats.org/officeDocument/2006/relationships/image" Target="../media/image8.jpeg"/></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2.pn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5.jp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5.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6.jpeg"/><Relationship Id="rId1" Type="http://schemas.openxmlformats.org/officeDocument/2006/relationships/slideLayout" Target="../slideLayouts/slideLayout14.xml"/><Relationship Id="rId5" Type="http://schemas.openxmlformats.org/officeDocument/2006/relationships/image" Target="../media/image18.jpeg"/><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4.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8.jpeg"/><Relationship Id="rId1" Type="http://schemas.openxmlformats.org/officeDocument/2006/relationships/slideLayout" Target="../slideLayouts/slideLayout14.xml"/><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323528" y="2202608"/>
            <a:ext cx="8496944" cy="830997"/>
          </a:xfrm>
          <a:prstGeom prst="rect">
            <a:avLst/>
          </a:prstGeom>
          <a:solidFill>
            <a:schemeClr val="bg1"/>
          </a:solidFill>
        </p:spPr>
        <p:txBody>
          <a:bodyPr wrap="square" anchor="ctr">
            <a:spAutoFit/>
          </a:bodyPr>
          <a:lstStyle/>
          <a:p>
            <a:pPr algn="ctr">
              <a:defRPr/>
            </a:pPr>
            <a:r>
              <a:rPr lang="es-MX" sz="2400" b="1" i="1" dirty="0" smtClean="0">
                <a:solidFill>
                  <a:schemeClr val="tx1">
                    <a:lumMod val="65000"/>
                    <a:lumOff val="35000"/>
                  </a:schemeClr>
                </a:solidFill>
                <a:latin typeface="Calibri" pitchFamily="34" charset="0"/>
                <a:cs typeface="Calibri" pitchFamily="34" charset="0"/>
              </a:rPr>
              <a:t>PROYECTO: LÁZARO CÁRDENAS  </a:t>
            </a:r>
          </a:p>
          <a:p>
            <a:pPr algn="ctr">
              <a:defRPr/>
            </a:pPr>
            <a:r>
              <a:rPr lang="es-MX" sz="2400" b="1" i="1" dirty="0" smtClean="0">
                <a:solidFill>
                  <a:schemeClr val="tx1">
                    <a:lumMod val="65000"/>
                    <a:lumOff val="35000"/>
                  </a:schemeClr>
                </a:solidFill>
                <a:latin typeface="Calibri" pitchFamily="34" charset="0"/>
                <a:cs typeface="Calibri" pitchFamily="34" charset="0"/>
              </a:rPr>
              <a:t>«POR UNA CULTURA LIBRE DE VIOLENCIA»</a:t>
            </a:r>
            <a:endParaRPr lang="es-MX" sz="2400" b="1" i="1" dirty="0">
              <a:solidFill>
                <a:schemeClr val="tx1">
                  <a:lumMod val="65000"/>
                  <a:lumOff val="35000"/>
                </a:schemeClr>
              </a:solidFill>
              <a:latin typeface="Calibri" pitchFamily="34" charset="0"/>
              <a:cs typeface="Calibri" pitchFamily="34" charset="0"/>
            </a:endParaRPr>
          </a:p>
        </p:txBody>
      </p:sp>
      <p:pic>
        <p:nvPicPr>
          <p:cNvPr id="4101" name="8 Imagen" descr="C:\Users\Administrador\Desktop\logos salud.jpg"/>
          <p:cNvPicPr>
            <a:picLocks noChangeAspect="1" noChangeArrowheads="1"/>
          </p:cNvPicPr>
          <p:nvPr/>
        </p:nvPicPr>
        <p:blipFill rotWithShape="1">
          <a:blip r:embed="rId2">
            <a:extLst>
              <a:ext uri="{28A0092B-C50C-407E-A947-70E740481C1C}">
                <a14:useLocalDpi xmlns:a14="http://schemas.microsoft.com/office/drawing/2010/main" val="0"/>
              </a:ext>
            </a:extLst>
          </a:blip>
          <a:srcRect l="77515" r="13933"/>
          <a:stretch/>
        </p:blipFill>
        <p:spPr bwMode="auto">
          <a:xfrm>
            <a:off x="7961376" y="5489918"/>
            <a:ext cx="787088" cy="819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8 Imagen" descr="C:\Users\Lenovo\Downloads\logo1.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11760" y="692696"/>
            <a:ext cx="2849338" cy="1085147"/>
          </a:xfrm>
          <a:prstGeom prst="rect">
            <a:avLst/>
          </a:prstGeom>
          <a:noFill/>
          <a:ln>
            <a:noFill/>
          </a:ln>
        </p:spPr>
      </p:pic>
      <p:pic>
        <p:nvPicPr>
          <p:cNvPr id="10" name="9 Imagen" descr="C:\Users\Lenovo\Downloads\no violencia-03.jpg"/>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13556" t="13381" r="13381" b="8979"/>
          <a:stretch/>
        </p:blipFill>
        <p:spPr bwMode="auto">
          <a:xfrm>
            <a:off x="5250821" y="692696"/>
            <a:ext cx="1252533" cy="1085147"/>
          </a:xfrm>
          <a:prstGeom prst="rect">
            <a:avLst/>
          </a:prstGeom>
          <a:solidFill>
            <a:schemeClr val="bg1"/>
          </a:solidFill>
          <a:ln>
            <a:noFill/>
          </a:ln>
          <a:extLst>
            <a:ext uri="{53640926-AAD7-44D8-BBD7-CCE9431645EC}">
              <a14:shadowObscured xmlns:a14="http://schemas.microsoft.com/office/drawing/2010/main"/>
            </a:ext>
          </a:extLst>
        </p:spPr>
      </p:pic>
      <p:pic>
        <p:nvPicPr>
          <p:cNvPr id="1026" name="Picture 2" descr="C:\Users\HP\Downloads\LOGO RED TLAXCALTECA (1).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16413"/>
          <a:stretch/>
        </p:blipFill>
        <p:spPr bwMode="auto">
          <a:xfrm>
            <a:off x="827584" y="5551503"/>
            <a:ext cx="944420" cy="696229"/>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80258" y="5375743"/>
            <a:ext cx="6076950" cy="1047750"/>
          </a:xfrm>
          <a:prstGeom prst="rect">
            <a:avLst/>
          </a:prstGeom>
          <a:noFill/>
          <a:extLst>
            <a:ext uri="{909E8E84-426E-40DD-AFC4-6F175D3DCCD1}">
              <a14:hiddenFill xmlns:a14="http://schemas.microsoft.com/office/drawing/2010/main">
                <a:solidFill>
                  <a:srgbClr val="FFFFFF"/>
                </a:solidFill>
              </a14:hiddenFill>
            </a:ext>
          </a:extLst>
        </p:spPr>
      </p:pic>
      <p:sp>
        <p:nvSpPr>
          <p:cNvPr id="2" name="1 Rectángulo"/>
          <p:cNvSpPr/>
          <p:nvPr/>
        </p:nvSpPr>
        <p:spPr>
          <a:xfrm>
            <a:off x="2430048" y="3380360"/>
            <a:ext cx="4572000" cy="1015663"/>
          </a:xfrm>
          <a:prstGeom prst="rect">
            <a:avLst/>
          </a:prstGeom>
        </p:spPr>
        <p:txBody>
          <a:bodyPr>
            <a:spAutoFit/>
          </a:bodyPr>
          <a:lstStyle/>
          <a:p>
            <a:pPr algn="ctr"/>
            <a:r>
              <a:rPr lang="es-MX" sz="2000" dirty="0" smtClean="0"/>
              <a:t>Nombre Presidente Municipal: C. </a:t>
            </a:r>
            <a:r>
              <a:rPr lang="es-MX" sz="2000" dirty="0" err="1" smtClean="0"/>
              <a:t>Addiel</a:t>
            </a:r>
            <a:r>
              <a:rPr lang="es-MX" sz="2000" dirty="0" smtClean="0"/>
              <a:t> </a:t>
            </a:r>
            <a:r>
              <a:rPr lang="es-MX" sz="2000" dirty="0" err="1" smtClean="0"/>
              <a:t>Lubin</a:t>
            </a:r>
            <a:r>
              <a:rPr lang="es-MX" sz="2000" dirty="0" smtClean="0"/>
              <a:t> </a:t>
            </a:r>
            <a:r>
              <a:rPr lang="es-MX" sz="2000" dirty="0" err="1" smtClean="0"/>
              <a:t>Mejia</a:t>
            </a:r>
            <a:r>
              <a:rPr lang="es-MX" sz="2000" dirty="0" smtClean="0"/>
              <a:t> </a:t>
            </a:r>
            <a:r>
              <a:rPr lang="es-MX" sz="2000" dirty="0" err="1" smtClean="0"/>
              <a:t>Hernandez</a:t>
            </a:r>
            <a:endParaRPr lang="es-MX" sz="2000" dirty="0" smtClean="0"/>
          </a:p>
          <a:p>
            <a:pPr algn="ctr"/>
            <a:r>
              <a:rPr lang="es-MX" sz="2000" dirty="0" smtClean="0"/>
              <a:t>Municipio: Lázaro Cárdenas, Tlaxcala. </a:t>
            </a:r>
            <a:endParaRPr lang="es-MX" sz="2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Imagen 41"/>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rot="5400000">
            <a:off x="1826520" y="-988221"/>
            <a:ext cx="5506110" cy="8368081"/>
          </a:xfrm>
          <a:prstGeom prst="roundRect">
            <a:avLst>
              <a:gd name="adj" fmla="val 3594"/>
            </a:avLst>
          </a:prstGeom>
        </p:spPr>
      </p:pic>
      <p:grpSp>
        <p:nvGrpSpPr>
          <p:cNvPr id="10" name="Grupo 39"/>
          <p:cNvGrpSpPr/>
          <p:nvPr/>
        </p:nvGrpSpPr>
        <p:grpSpPr>
          <a:xfrm>
            <a:off x="1547664" y="588585"/>
            <a:ext cx="1413848" cy="1976319"/>
            <a:chOff x="1664898" y="2376655"/>
            <a:chExt cx="1413848" cy="1976319"/>
          </a:xfrm>
        </p:grpSpPr>
        <p:sp>
          <p:nvSpPr>
            <p:cNvPr id="19" name="Freeform 8"/>
            <p:cNvSpPr/>
            <p:nvPr/>
          </p:nvSpPr>
          <p:spPr>
            <a:xfrm rot="4138496">
              <a:off x="1411379" y="2685608"/>
              <a:ext cx="1920885" cy="1413848"/>
            </a:xfrm>
            <a:custGeom>
              <a:avLst/>
              <a:gdLst>
                <a:gd name="connsiteX0" fmla="*/ 0 w 1951892"/>
                <a:gd name="connsiteY0" fmla="*/ 0 h 1453662"/>
                <a:gd name="connsiteX1" fmla="*/ 603739 w 1951892"/>
                <a:gd name="connsiteY1" fmla="*/ 1453662 h 1453662"/>
                <a:gd name="connsiteX2" fmla="*/ 1356946 w 1951892"/>
                <a:gd name="connsiteY2" fmla="*/ 1453662 h 1453662"/>
                <a:gd name="connsiteX3" fmla="*/ 1951892 w 1951892"/>
                <a:gd name="connsiteY3" fmla="*/ 2931 h 1453662"/>
                <a:gd name="connsiteX4" fmla="*/ 0 w 1951892"/>
                <a:gd name="connsiteY4" fmla="*/ 0 h 14536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1892" h="1453662">
                  <a:moveTo>
                    <a:pt x="0" y="0"/>
                  </a:moveTo>
                  <a:lnTo>
                    <a:pt x="603739" y="1453662"/>
                  </a:lnTo>
                  <a:lnTo>
                    <a:pt x="1356946" y="1453662"/>
                  </a:lnTo>
                  <a:lnTo>
                    <a:pt x="1951892" y="2931"/>
                  </a:lnTo>
                  <a:lnTo>
                    <a:pt x="0" y="0"/>
                  </a:lnTo>
                  <a:close/>
                </a:path>
              </a:pathLst>
            </a:custGeom>
            <a:gradFill flip="none" rotWithShape="1">
              <a:gsLst>
                <a:gs pos="0">
                  <a:schemeClr val="tx2">
                    <a:lumMod val="75000"/>
                  </a:schemeClr>
                </a:gs>
                <a:gs pos="100000">
                  <a:srgbClr val="00B0F0"/>
                </a:gs>
              </a:gsLst>
              <a:lin ang="10800000" scaled="1"/>
              <a:tileRect/>
            </a:gradFill>
            <a:ln w="12700">
              <a:solidFill>
                <a:srgbClr val="0070C0"/>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73"/>
            <p:cNvSpPr txBox="1"/>
            <p:nvPr/>
          </p:nvSpPr>
          <p:spPr>
            <a:xfrm rot="4243938" flipH="1">
              <a:off x="1854101" y="3065367"/>
              <a:ext cx="1731367" cy="353943"/>
            </a:xfrm>
            <a:prstGeom prst="rect">
              <a:avLst/>
            </a:prstGeom>
            <a:noFill/>
          </p:spPr>
          <p:txBody>
            <a:bodyPr wrap="square" rtlCol="0">
              <a:spAutoFit/>
            </a:bodyPr>
            <a:lstStyle/>
            <a:p>
              <a:pPr algn="ctr"/>
              <a:r>
                <a:rPr lang="en-US" sz="1700" b="1" dirty="0" smtClean="0">
                  <a:solidFill>
                    <a:schemeClr val="bg1"/>
                  </a:solidFill>
                </a:rPr>
                <a:t>PLÁTICAS</a:t>
              </a:r>
              <a:endParaRPr lang="en-US" sz="1700" b="1" dirty="0">
                <a:solidFill>
                  <a:schemeClr val="bg1"/>
                </a:solidFill>
                <a:effectLst>
                  <a:outerShdw blurRad="101600" dist="38100" dir="5400000" sx="101000" sy="101000" algn="t" rotWithShape="0">
                    <a:prstClr val="black">
                      <a:alpha val="60000"/>
                    </a:prstClr>
                  </a:outerShdw>
                </a:effectLst>
              </a:endParaRPr>
            </a:p>
          </p:txBody>
        </p:sp>
      </p:grpSp>
      <p:grpSp>
        <p:nvGrpSpPr>
          <p:cNvPr id="25" name="24 Grupo"/>
          <p:cNvGrpSpPr/>
          <p:nvPr/>
        </p:nvGrpSpPr>
        <p:grpSpPr>
          <a:xfrm>
            <a:off x="-108520" y="1083222"/>
            <a:ext cx="2174182" cy="1985738"/>
            <a:chOff x="-2736045" y="556869"/>
            <a:chExt cx="2174182" cy="1985738"/>
          </a:xfrm>
        </p:grpSpPr>
        <p:sp>
          <p:nvSpPr>
            <p:cNvPr id="24" name="23 Elipse"/>
            <p:cNvSpPr/>
            <p:nvPr/>
          </p:nvSpPr>
          <p:spPr>
            <a:xfrm>
              <a:off x="-2736045" y="556869"/>
              <a:ext cx="2174182" cy="1985738"/>
            </a:xfrm>
            <a:prstGeom prst="ellipse">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23" name="22 Imagen" descr="C:\Users\Lenovo\Downloads\no violencia-03.jpg"/>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3556" t="13381" r="13381" b="8979"/>
            <a:stretch/>
          </p:blipFill>
          <p:spPr bwMode="auto">
            <a:xfrm>
              <a:off x="-2412776" y="966990"/>
              <a:ext cx="1512168" cy="1275414"/>
            </a:xfrm>
            <a:prstGeom prst="rect">
              <a:avLst/>
            </a:prstGeom>
            <a:solidFill>
              <a:schemeClr val="bg1"/>
            </a:solidFill>
            <a:ln>
              <a:noFill/>
            </a:ln>
            <a:extLst>
              <a:ext uri="{53640926-AAD7-44D8-BBD7-CCE9431645EC}">
                <a14:shadowObscured xmlns:a14="http://schemas.microsoft.com/office/drawing/2010/main"/>
              </a:ext>
            </a:extLst>
          </p:spPr>
        </p:pic>
      </p:grpSp>
      <p:sp>
        <p:nvSpPr>
          <p:cNvPr id="13" name="12 Rectángulo redondeado"/>
          <p:cNvSpPr/>
          <p:nvPr/>
        </p:nvSpPr>
        <p:spPr>
          <a:xfrm>
            <a:off x="3439638" y="1340769"/>
            <a:ext cx="5180143" cy="2376264"/>
          </a:xfrm>
          <a:prstGeom prst="roundRect">
            <a:avLst/>
          </a:prstGeom>
          <a:ln>
            <a:solidFill>
              <a:srgbClr val="C000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2"/>
          </a:lnRef>
          <a:fillRef idx="1">
            <a:schemeClr val="lt1"/>
          </a:fillRef>
          <a:effectRef idx="0">
            <a:schemeClr val="accent2"/>
          </a:effectRef>
          <a:fontRef idx="minor">
            <a:schemeClr val="dk1"/>
          </a:fontRef>
        </p:style>
        <p:txBody>
          <a:bodyPr rtlCol="0" anchor="ctr"/>
          <a:lstStyle/>
          <a:p>
            <a:pPr algn="ctr"/>
            <a:endParaRPr lang="es-MX"/>
          </a:p>
        </p:txBody>
      </p:sp>
      <p:sp>
        <p:nvSpPr>
          <p:cNvPr id="14" name="TextBox 67"/>
          <p:cNvSpPr txBox="1"/>
          <p:nvPr/>
        </p:nvSpPr>
        <p:spPr>
          <a:xfrm flipH="1">
            <a:off x="3577933" y="1412567"/>
            <a:ext cx="4825822" cy="2185214"/>
          </a:xfrm>
          <a:prstGeom prst="rect">
            <a:avLst/>
          </a:prstGeom>
          <a:noFill/>
        </p:spPr>
        <p:txBody>
          <a:bodyPr wrap="square" rtlCol="0">
            <a:spAutoFit/>
          </a:bodyPr>
          <a:lstStyle/>
          <a:p>
            <a:pPr algn="just"/>
            <a:r>
              <a:rPr lang="es-MX" sz="2000" b="1" dirty="0" smtClean="0">
                <a:solidFill>
                  <a:srgbClr val="C00000"/>
                </a:solidFill>
              </a:rPr>
              <a:t>Objetivo General</a:t>
            </a:r>
            <a:r>
              <a:rPr lang="es-MX" b="1" dirty="0" smtClean="0">
                <a:solidFill>
                  <a:srgbClr val="C00000"/>
                </a:solidFill>
              </a:rPr>
              <a:t>:</a:t>
            </a:r>
          </a:p>
          <a:p>
            <a:pPr algn="just"/>
            <a:endParaRPr lang="es-MX" sz="800" b="1" dirty="0" smtClean="0">
              <a:solidFill>
                <a:srgbClr val="C00000"/>
              </a:solidFill>
            </a:endParaRPr>
          </a:p>
          <a:p>
            <a:pPr algn="just"/>
            <a:r>
              <a:rPr lang="es-MX" b="1" dirty="0">
                <a:solidFill>
                  <a:srgbClr val="C00000"/>
                </a:solidFill>
              </a:rPr>
              <a:t>Dar a conocer las actividades y </a:t>
            </a:r>
            <a:r>
              <a:rPr lang="es-MX" b="1" dirty="0" smtClean="0">
                <a:solidFill>
                  <a:srgbClr val="C00000"/>
                </a:solidFill>
              </a:rPr>
              <a:t>resultados, así como </a:t>
            </a:r>
            <a:r>
              <a:rPr lang="es-MX" b="1" dirty="0">
                <a:solidFill>
                  <a:srgbClr val="C00000"/>
                </a:solidFill>
              </a:rPr>
              <a:t>capacitar a jóvenes y lograr desde los núcleos familiares las competencias sociales necesarias para fomentar la sana convivencia en las diferentes dinámicas </a:t>
            </a:r>
            <a:r>
              <a:rPr lang="es-MX" b="1" dirty="0" smtClean="0">
                <a:solidFill>
                  <a:srgbClr val="C00000"/>
                </a:solidFill>
              </a:rPr>
              <a:t>sociales.</a:t>
            </a:r>
            <a:endParaRPr lang="es-MX" b="1" dirty="0">
              <a:solidFill>
                <a:srgbClr val="C00000"/>
              </a:solidFill>
            </a:endParaRPr>
          </a:p>
        </p:txBody>
      </p:sp>
      <p:sp>
        <p:nvSpPr>
          <p:cNvPr id="15" name="14 Rectángulo redondeado"/>
          <p:cNvSpPr/>
          <p:nvPr/>
        </p:nvSpPr>
        <p:spPr>
          <a:xfrm>
            <a:off x="3439638" y="3933056"/>
            <a:ext cx="5180143" cy="1584176"/>
          </a:xfrm>
          <a:prstGeom prst="roundRect">
            <a:avLst/>
          </a:prstGeom>
          <a:ln>
            <a:solidFill>
              <a:srgbClr val="C000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2"/>
          </a:lnRef>
          <a:fillRef idx="1">
            <a:schemeClr val="lt1"/>
          </a:fillRef>
          <a:effectRef idx="0">
            <a:schemeClr val="accent2"/>
          </a:effectRef>
          <a:fontRef idx="minor">
            <a:schemeClr val="dk1"/>
          </a:fontRef>
        </p:style>
        <p:txBody>
          <a:bodyPr rtlCol="0" anchor="ctr"/>
          <a:lstStyle/>
          <a:p>
            <a:pPr algn="ctr"/>
            <a:endParaRPr lang="es-MX"/>
          </a:p>
        </p:txBody>
      </p:sp>
      <p:sp>
        <p:nvSpPr>
          <p:cNvPr id="16" name="TextBox 67"/>
          <p:cNvSpPr txBox="1"/>
          <p:nvPr/>
        </p:nvSpPr>
        <p:spPr>
          <a:xfrm flipH="1">
            <a:off x="3577932" y="4036774"/>
            <a:ext cx="4854161" cy="1446550"/>
          </a:xfrm>
          <a:prstGeom prst="rect">
            <a:avLst/>
          </a:prstGeom>
          <a:noFill/>
        </p:spPr>
        <p:txBody>
          <a:bodyPr wrap="square" rtlCol="0">
            <a:spAutoFit/>
          </a:bodyPr>
          <a:lstStyle/>
          <a:p>
            <a:pPr algn="just"/>
            <a:r>
              <a:rPr lang="es-MX" sz="2000" b="1" dirty="0" smtClean="0">
                <a:solidFill>
                  <a:srgbClr val="C00000"/>
                </a:solidFill>
              </a:rPr>
              <a:t>Participación</a:t>
            </a:r>
            <a:r>
              <a:rPr lang="es-MX" b="1" dirty="0" smtClean="0">
                <a:solidFill>
                  <a:srgbClr val="C00000"/>
                </a:solidFill>
              </a:rPr>
              <a:t>:</a:t>
            </a:r>
          </a:p>
          <a:p>
            <a:pPr algn="just"/>
            <a:endParaRPr lang="es-MX" sz="800" b="1" dirty="0" smtClean="0">
              <a:solidFill>
                <a:srgbClr val="C00000"/>
              </a:solidFill>
            </a:endParaRPr>
          </a:p>
          <a:p>
            <a:pPr marL="342900" indent="-342900" algn="just">
              <a:buFont typeface="Wingdings" pitchFamily="2" charset="2"/>
              <a:buChar char="§"/>
            </a:pPr>
            <a:r>
              <a:rPr lang="es-MX" sz="2000" b="1" dirty="0" smtClean="0">
                <a:solidFill>
                  <a:srgbClr val="C00000"/>
                </a:solidFill>
              </a:rPr>
              <a:t>Alumnos y padres </a:t>
            </a:r>
            <a:r>
              <a:rPr lang="es-MX" sz="2000" b="1" dirty="0">
                <a:solidFill>
                  <a:srgbClr val="C00000"/>
                </a:solidFill>
              </a:rPr>
              <a:t>de </a:t>
            </a:r>
            <a:r>
              <a:rPr lang="es-MX" sz="2000" b="1" dirty="0" smtClean="0">
                <a:solidFill>
                  <a:srgbClr val="C00000"/>
                </a:solidFill>
              </a:rPr>
              <a:t>familia </a:t>
            </a:r>
            <a:r>
              <a:rPr lang="es-MX" sz="2000" b="1" dirty="0">
                <a:solidFill>
                  <a:srgbClr val="C00000"/>
                </a:solidFill>
              </a:rPr>
              <a:t>de la Secundaria Lázaro Cárdenas, y </a:t>
            </a:r>
            <a:r>
              <a:rPr lang="es-MX" sz="2000" b="1" dirty="0" smtClean="0">
                <a:solidFill>
                  <a:srgbClr val="C00000"/>
                </a:solidFill>
              </a:rPr>
              <a:t>CECYTE</a:t>
            </a:r>
            <a:endParaRPr lang="es-MX" sz="2000" b="1" dirty="0">
              <a:solidFill>
                <a:srgbClr val="C00000"/>
              </a:solidFill>
            </a:endParaRPr>
          </a:p>
        </p:txBody>
      </p:sp>
      <p:sp>
        <p:nvSpPr>
          <p:cNvPr id="17" name="16 CuadroTexto"/>
          <p:cNvSpPr txBox="1"/>
          <p:nvPr/>
        </p:nvSpPr>
        <p:spPr>
          <a:xfrm>
            <a:off x="3131840" y="551582"/>
            <a:ext cx="5112568" cy="461665"/>
          </a:xfrm>
          <a:prstGeom prst="rect">
            <a:avLst/>
          </a:prstGeom>
        </p:spPr>
        <p:txBody>
          <a:bodyPr wrap="square">
            <a:spAutoFit/>
          </a:bodyPr>
          <a:lstStyle>
            <a:defPPr>
              <a:defRPr lang="es-ES"/>
            </a:defPPr>
            <a:lvl1pPr>
              <a:defRPr sz="2400" b="1" i="1">
                <a:solidFill>
                  <a:schemeClr val="bg1"/>
                </a:solidFill>
              </a:defRPr>
            </a:lvl1pPr>
          </a:lstStyle>
          <a:p>
            <a:pPr algn="r"/>
            <a:r>
              <a:rPr lang="es-MX" dirty="0" smtClean="0"/>
              <a:t>10 PLÁTICAS</a:t>
            </a:r>
            <a:endParaRPr lang="es-MX" sz="2000" dirty="0"/>
          </a:p>
        </p:txBody>
      </p:sp>
    </p:spTree>
    <p:extLst>
      <p:ext uri="{BB962C8B-B14F-4D97-AF65-F5344CB8AC3E}">
        <p14:creationId xmlns:p14="http://schemas.microsoft.com/office/powerpoint/2010/main" val="22554645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Imagen" descr="D:\Fotos de talleres y actividades Proyecto Lazaro Cardenas\Taller para padres Una Sana Convivencia 22_Octubre 2014\DSC08343.JPG"/>
          <p:cNvPicPr/>
          <p:nvPr/>
        </p:nvPicPr>
        <p:blipFill rotWithShape="1">
          <a:blip r:embed="rId2" cstate="print">
            <a:extLst>
              <a:ext uri="{28A0092B-C50C-407E-A947-70E740481C1C}">
                <a14:useLocalDpi xmlns:a14="http://schemas.microsoft.com/office/drawing/2010/main" val="0"/>
              </a:ext>
            </a:extLst>
          </a:blip>
          <a:srcRect l="10864" t="18858" r="29109" b="14836"/>
          <a:stretch/>
        </p:blipFill>
        <p:spPr bwMode="auto">
          <a:xfrm>
            <a:off x="1259632" y="1481394"/>
            <a:ext cx="3409573" cy="173158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53640926-AAD7-44D8-BBD7-CCE9431645EC}">
              <a14:shadowObscured xmlns:a14="http://schemas.microsoft.com/office/drawing/2010/main"/>
            </a:ext>
          </a:extLst>
        </p:spPr>
      </p:pic>
      <p:pic>
        <p:nvPicPr>
          <p:cNvPr id="7" name="6 Imagen" descr="D:\Fotos de talleres y actividades Proyecto Lazaro Cardenas\Taller para padres Una Sana Convivencia 22_Octubre 2014\DSC08348.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20072" y="3320256"/>
            <a:ext cx="3240360" cy="2384648"/>
          </a:xfrm>
          <a:prstGeom prst="roundRect">
            <a:avLst>
              <a:gd name="adj" fmla="val 8594"/>
            </a:avLst>
          </a:prstGeom>
          <a:solidFill>
            <a:srgbClr val="FFFFFF">
              <a:shade val="85000"/>
            </a:srgbClr>
          </a:solidFill>
          <a:ln>
            <a:noFill/>
          </a:ln>
          <a:effectLst/>
        </p:spPr>
      </p:pic>
      <p:pic>
        <p:nvPicPr>
          <p:cNvPr id="8" name="7 Imagen" descr="D:\Fotos de talleres y actividades Proyecto Lazaro Cardenas\Taller para padres Una Sana Convivencia 22_Octubre 2014\DSC08358.JPG"/>
          <p:cNvPicPr/>
          <p:nvPr/>
        </p:nvPicPr>
        <p:blipFill rotWithShape="1">
          <a:blip r:embed="rId4" cstate="print">
            <a:extLst>
              <a:ext uri="{28A0092B-C50C-407E-A947-70E740481C1C}">
                <a14:useLocalDpi xmlns:a14="http://schemas.microsoft.com/office/drawing/2010/main" val="0"/>
              </a:ext>
            </a:extLst>
          </a:blip>
          <a:srcRect l="23671"/>
          <a:stretch/>
        </p:blipFill>
        <p:spPr bwMode="auto">
          <a:xfrm>
            <a:off x="5215457" y="966059"/>
            <a:ext cx="3244975" cy="195888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8 Imagen" descr="D:\Fotos de talleres y actividades Proyecto Lazaro Cardenas\Taller para padres Una Sana Convivencia 22_Octubre 2014\DSC08360.JPG"/>
          <p:cNvPicPr/>
          <p:nvPr/>
        </p:nvPicPr>
        <p:blipFill rotWithShape="1">
          <a:blip r:embed="rId5" cstate="print">
            <a:extLst>
              <a:ext uri="{28A0092B-C50C-407E-A947-70E740481C1C}">
                <a14:useLocalDpi xmlns:a14="http://schemas.microsoft.com/office/drawing/2010/main" val="0"/>
              </a:ext>
            </a:extLst>
          </a:blip>
          <a:srcRect l="8533" t="28962" r="21936"/>
          <a:stretch/>
        </p:blipFill>
        <p:spPr bwMode="auto">
          <a:xfrm>
            <a:off x="683568" y="3437210"/>
            <a:ext cx="4005498" cy="2296046"/>
          </a:xfrm>
          <a:prstGeom prst="roundRect">
            <a:avLst>
              <a:gd name="adj" fmla="val 8594"/>
            </a:avLst>
          </a:prstGeom>
          <a:solidFill>
            <a:srgbClr val="FFFFFF">
              <a:shade val="85000"/>
            </a:srgbClr>
          </a:solidFill>
          <a:ln>
            <a:noFill/>
          </a:ln>
          <a:effectLst/>
        </p:spPr>
      </p:pic>
      <p:grpSp>
        <p:nvGrpSpPr>
          <p:cNvPr id="10" name="Grupo 39"/>
          <p:cNvGrpSpPr/>
          <p:nvPr/>
        </p:nvGrpSpPr>
        <p:grpSpPr>
          <a:xfrm>
            <a:off x="1547664" y="588585"/>
            <a:ext cx="1413848" cy="1976319"/>
            <a:chOff x="1664898" y="2376655"/>
            <a:chExt cx="1413848" cy="1976319"/>
          </a:xfrm>
        </p:grpSpPr>
        <p:sp>
          <p:nvSpPr>
            <p:cNvPr id="11" name="Freeform 8"/>
            <p:cNvSpPr/>
            <p:nvPr/>
          </p:nvSpPr>
          <p:spPr>
            <a:xfrm rot="4138496">
              <a:off x="1411379" y="2685608"/>
              <a:ext cx="1920885" cy="1413848"/>
            </a:xfrm>
            <a:custGeom>
              <a:avLst/>
              <a:gdLst>
                <a:gd name="connsiteX0" fmla="*/ 0 w 1951892"/>
                <a:gd name="connsiteY0" fmla="*/ 0 h 1453662"/>
                <a:gd name="connsiteX1" fmla="*/ 603739 w 1951892"/>
                <a:gd name="connsiteY1" fmla="*/ 1453662 h 1453662"/>
                <a:gd name="connsiteX2" fmla="*/ 1356946 w 1951892"/>
                <a:gd name="connsiteY2" fmla="*/ 1453662 h 1453662"/>
                <a:gd name="connsiteX3" fmla="*/ 1951892 w 1951892"/>
                <a:gd name="connsiteY3" fmla="*/ 2931 h 1453662"/>
                <a:gd name="connsiteX4" fmla="*/ 0 w 1951892"/>
                <a:gd name="connsiteY4" fmla="*/ 0 h 14536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1892" h="1453662">
                  <a:moveTo>
                    <a:pt x="0" y="0"/>
                  </a:moveTo>
                  <a:lnTo>
                    <a:pt x="603739" y="1453662"/>
                  </a:lnTo>
                  <a:lnTo>
                    <a:pt x="1356946" y="1453662"/>
                  </a:lnTo>
                  <a:lnTo>
                    <a:pt x="1951892" y="2931"/>
                  </a:lnTo>
                  <a:lnTo>
                    <a:pt x="0" y="0"/>
                  </a:lnTo>
                  <a:close/>
                </a:path>
              </a:pathLst>
            </a:custGeom>
            <a:gradFill flip="none" rotWithShape="1">
              <a:gsLst>
                <a:gs pos="0">
                  <a:schemeClr val="tx2">
                    <a:lumMod val="75000"/>
                  </a:schemeClr>
                </a:gs>
                <a:gs pos="100000">
                  <a:srgbClr val="00B0F0"/>
                </a:gs>
              </a:gsLst>
              <a:lin ang="10800000" scaled="1"/>
              <a:tileRect/>
            </a:gradFill>
            <a:ln w="12700">
              <a:solidFill>
                <a:srgbClr val="0070C0"/>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73"/>
            <p:cNvSpPr txBox="1"/>
            <p:nvPr/>
          </p:nvSpPr>
          <p:spPr>
            <a:xfrm rot="4243938" flipH="1">
              <a:off x="1854101" y="3065367"/>
              <a:ext cx="1731367" cy="353943"/>
            </a:xfrm>
            <a:prstGeom prst="rect">
              <a:avLst/>
            </a:prstGeom>
            <a:noFill/>
          </p:spPr>
          <p:txBody>
            <a:bodyPr wrap="square" rtlCol="0">
              <a:spAutoFit/>
            </a:bodyPr>
            <a:lstStyle/>
            <a:p>
              <a:pPr algn="ctr"/>
              <a:r>
                <a:rPr lang="en-US" sz="1700" b="1" dirty="0" smtClean="0">
                  <a:solidFill>
                    <a:schemeClr val="bg1"/>
                  </a:solidFill>
                </a:rPr>
                <a:t>PLÁTICAS</a:t>
              </a:r>
              <a:endParaRPr lang="en-US" sz="1700" b="1" dirty="0">
                <a:solidFill>
                  <a:schemeClr val="bg1"/>
                </a:solidFill>
                <a:effectLst>
                  <a:outerShdw blurRad="101600" dist="38100" dir="5400000" sx="101000" sy="101000" algn="t" rotWithShape="0">
                    <a:prstClr val="black">
                      <a:alpha val="60000"/>
                    </a:prstClr>
                  </a:outerShdw>
                </a:effectLst>
              </a:endParaRPr>
            </a:p>
          </p:txBody>
        </p:sp>
      </p:grpSp>
      <p:grpSp>
        <p:nvGrpSpPr>
          <p:cNvPr id="13" name="12 Grupo"/>
          <p:cNvGrpSpPr/>
          <p:nvPr/>
        </p:nvGrpSpPr>
        <p:grpSpPr>
          <a:xfrm>
            <a:off x="-108520" y="1083222"/>
            <a:ext cx="2174182" cy="1985738"/>
            <a:chOff x="-2736045" y="556869"/>
            <a:chExt cx="2174182" cy="1985738"/>
          </a:xfrm>
        </p:grpSpPr>
        <p:sp>
          <p:nvSpPr>
            <p:cNvPr id="14" name="13 Elipse"/>
            <p:cNvSpPr/>
            <p:nvPr/>
          </p:nvSpPr>
          <p:spPr>
            <a:xfrm>
              <a:off x="-2736045" y="556869"/>
              <a:ext cx="2174182" cy="1985738"/>
            </a:xfrm>
            <a:prstGeom prst="ellipse">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5" name="14 Imagen" descr="C:\Users\Lenovo\Downloads\no violencia-03.jpg"/>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13556" t="13381" r="13381" b="8979"/>
            <a:stretch/>
          </p:blipFill>
          <p:spPr bwMode="auto">
            <a:xfrm>
              <a:off x="-2412776" y="966990"/>
              <a:ext cx="1512168" cy="1275414"/>
            </a:xfrm>
            <a:prstGeom prst="rect">
              <a:avLst/>
            </a:prstGeom>
            <a:solidFill>
              <a:schemeClr val="bg1"/>
            </a:solidFill>
            <a:ln>
              <a:noFill/>
            </a:ln>
            <a:extLst>
              <a:ext uri="{53640926-AAD7-44D8-BBD7-CCE9431645EC}">
                <a14:shadowObscured xmlns:a14="http://schemas.microsoft.com/office/drawing/2010/main"/>
              </a:ext>
            </a:extLst>
          </p:spPr>
        </p:pic>
      </p:grpSp>
      <p:sp>
        <p:nvSpPr>
          <p:cNvPr id="16" name="15 Rectángulo"/>
          <p:cNvSpPr/>
          <p:nvPr/>
        </p:nvSpPr>
        <p:spPr>
          <a:xfrm>
            <a:off x="3419872" y="476672"/>
            <a:ext cx="4752528" cy="461665"/>
          </a:xfrm>
          <a:prstGeom prst="rect">
            <a:avLst/>
          </a:prstGeom>
        </p:spPr>
        <p:txBody>
          <a:bodyPr wrap="square">
            <a:spAutoFit/>
          </a:bodyPr>
          <a:lstStyle/>
          <a:p>
            <a:pPr algn="r"/>
            <a:r>
              <a:rPr lang="es-ES_tradnl" sz="2400" b="1" i="1" dirty="0" smtClean="0">
                <a:solidFill>
                  <a:srgbClr val="C00000"/>
                </a:solidFill>
              </a:rPr>
              <a:t>MEMORIA FOTOGRÁFICA</a:t>
            </a:r>
            <a:endParaRPr lang="es-ES_tradnl" sz="2400" b="1" i="1" dirty="0">
              <a:solidFill>
                <a:srgbClr val="C00000"/>
              </a:solidFill>
            </a:endParaRPr>
          </a:p>
        </p:txBody>
      </p:sp>
    </p:spTree>
    <p:extLst>
      <p:ext uri="{BB962C8B-B14F-4D97-AF65-F5344CB8AC3E}">
        <p14:creationId xmlns:p14="http://schemas.microsoft.com/office/powerpoint/2010/main" val="9000888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35896" y="1772816"/>
            <a:ext cx="4844425" cy="3633319"/>
          </a:xfrm>
          <a:prstGeom prst="rect">
            <a:avLst/>
          </a:prstGeom>
          <a:ln>
            <a:noFill/>
          </a:ln>
          <a:effectLst>
            <a:outerShdw blurRad="292100" dist="139700" dir="2700000" algn="tl" rotWithShape="0">
              <a:srgbClr val="333333">
                <a:alpha val="65000"/>
              </a:srgbClr>
            </a:outerShdw>
          </a:effectLst>
          <a:extLst>
            <a:ext uri="{91240B29-F687-4F45-9708-019B960494DF}">
              <a14:hiddenLine xmlns:a14="http://schemas.microsoft.com/office/drawing/2010/main" w="9525">
                <a:solidFill>
                  <a:schemeClr val="tx1"/>
                </a:solidFill>
                <a:miter lim="800000"/>
                <a:headEnd/>
                <a:tailEnd/>
              </a14:hiddenLine>
            </a:ext>
          </a:extLst>
        </p:spPr>
      </p:pic>
      <p:grpSp>
        <p:nvGrpSpPr>
          <p:cNvPr id="4" name="Grupo 39"/>
          <p:cNvGrpSpPr/>
          <p:nvPr/>
        </p:nvGrpSpPr>
        <p:grpSpPr>
          <a:xfrm>
            <a:off x="1547664" y="588585"/>
            <a:ext cx="1413848" cy="1976319"/>
            <a:chOff x="1664898" y="2376655"/>
            <a:chExt cx="1413848" cy="1976319"/>
          </a:xfrm>
        </p:grpSpPr>
        <p:sp>
          <p:nvSpPr>
            <p:cNvPr id="5" name="Freeform 8"/>
            <p:cNvSpPr/>
            <p:nvPr/>
          </p:nvSpPr>
          <p:spPr>
            <a:xfrm rot="4138496">
              <a:off x="1411379" y="2685608"/>
              <a:ext cx="1920885" cy="1413848"/>
            </a:xfrm>
            <a:custGeom>
              <a:avLst/>
              <a:gdLst>
                <a:gd name="connsiteX0" fmla="*/ 0 w 1951892"/>
                <a:gd name="connsiteY0" fmla="*/ 0 h 1453662"/>
                <a:gd name="connsiteX1" fmla="*/ 603739 w 1951892"/>
                <a:gd name="connsiteY1" fmla="*/ 1453662 h 1453662"/>
                <a:gd name="connsiteX2" fmla="*/ 1356946 w 1951892"/>
                <a:gd name="connsiteY2" fmla="*/ 1453662 h 1453662"/>
                <a:gd name="connsiteX3" fmla="*/ 1951892 w 1951892"/>
                <a:gd name="connsiteY3" fmla="*/ 2931 h 1453662"/>
                <a:gd name="connsiteX4" fmla="*/ 0 w 1951892"/>
                <a:gd name="connsiteY4" fmla="*/ 0 h 14536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1892" h="1453662">
                  <a:moveTo>
                    <a:pt x="0" y="0"/>
                  </a:moveTo>
                  <a:lnTo>
                    <a:pt x="603739" y="1453662"/>
                  </a:lnTo>
                  <a:lnTo>
                    <a:pt x="1356946" y="1453662"/>
                  </a:lnTo>
                  <a:lnTo>
                    <a:pt x="1951892" y="2931"/>
                  </a:lnTo>
                  <a:lnTo>
                    <a:pt x="0" y="0"/>
                  </a:lnTo>
                  <a:close/>
                </a:path>
              </a:pathLst>
            </a:custGeom>
            <a:gradFill flip="none" rotWithShape="1">
              <a:gsLst>
                <a:gs pos="0">
                  <a:schemeClr val="tx2">
                    <a:lumMod val="75000"/>
                  </a:schemeClr>
                </a:gs>
                <a:gs pos="100000">
                  <a:srgbClr val="00B0F0"/>
                </a:gs>
              </a:gsLst>
              <a:lin ang="10800000" scaled="1"/>
              <a:tileRect/>
            </a:gradFill>
            <a:ln w="12700">
              <a:solidFill>
                <a:srgbClr val="0070C0"/>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73"/>
            <p:cNvSpPr txBox="1"/>
            <p:nvPr/>
          </p:nvSpPr>
          <p:spPr>
            <a:xfrm rot="4243938" flipH="1">
              <a:off x="1854101" y="3065367"/>
              <a:ext cx="1731367" cy="353943"/>
            </a:xfrm>
            <a:prstGeom prst="rect">
              <a:avLst/>
            </a:prstGeom>
            <a:noFill/>
          </p:spPr>
          <p:txBody>
            <a:bodyPr wrap="square" rtlCol="0">
              <a:spAutoFit/>
            </a:bodyPr>
            <a:lstStyle/>
            <a:p>
              <a:pPr algn="ctr"/>
              <a:r>
                <a:rPr lang="en-US" sz="1700" b="1" dirty="0" smtClean="0">
                  <a:solidFill>
                    <a:schemeClr val="bg1"/>
                  </a:solidFill>
                </a:rPr>
                <a:t>PLÁTICAS</a:t>
              </a:r>
              <a:endParaRPr lang="en-US" sz="1700" b="1" dirty="0">
                <a:solidFill>
                  <a:schemeClr val="bg1"/>
                </a:solidFill>
                <a:effectLst>
                  <a:outerShdw blurRad="101600" dist="38100" dir="5400000" sx="101000" sy="101000" algn="t" rotWithShape="0">
                    <a:prstClr val="black">
                      <a:alpha val="60000"/>
                    </a:prstClr>
                  </a:outerShdw>
                </a:effectLst>
              </a:endParaRPr>
            </a:p>
          </p:txBody>
        </p:sp>
      </p:grpSp>
      <p:grpSp>
        <p:nvGrpSpPr>
          <p:cNvPr id="7" name="6 Grupo"/>
          <p:cNvGrpSpPr/>
          <p:nvPr/>
        </p:nvGrpSpPr>
        <p:grpSpPr>
          <a:xfrm>
            <a:off x="-108520" y="1083222"/>
            <a:ext cx="2174182" cy="1985738"/>
            <a:chOff x="-2736045" y="556869"/>
            <a:chExt cx="2174182" cy="1985738"/>
          </a:xfrm>
        </p:grpSpPr>
        <p:sp>
          <p:nvSpPr>
            <p:cNvPr id="8" name="7 Elipse"/>
            <p:cNvSpPr/>
            <p:nvPr/>
          </p:nvSpPr>
          <p:spPr>
            <a:xfrm>
              <a:off x="-2736045" y="556869"/>
              <a:ext cx="2174182" cy="1985738"/>
            </a:xfrm>
            <a:prstGeom prst="ellipse">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9" name="8 Imagen" descr="C:\Users\Lenovo\Downloads\no violencia-03.jpg"/>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3556" t="13381" r="13381" b="8979"/>
            <a:stretch/>
          </p:blipFill>
          <p:spPr bwMode="auto">
            <a:xfrm>
              <a:off x="-2412776" y="966990"/>
              <a:ext cx="1512168" cy="1275414"/>
            </a:xfrm>
            <a:prstGeom prst="rect">
              <a:avLst/>
            </a:prstGeom>
            <a:solidFill>
              <a:schemeClr val="bg1"/>
            </a:solidFill>
            <a:ln>
              <a:noFill/>
            </a:ln>
            <a:extLst>
              <a:ext uri="{53640926-AAD7-44D8-BBD7-CCE9431645EC}">
                <a14:shadowObscured xmlns:a14="http://schemas.microsoft.com/office/drawing/2010/main"/>
              </a:ext>
            </a:extLst>
          </p:spPr>
        </p:pic>
      </p:grpSp>
      <p:sp>
        <p:nvSpPr>
          <p:cNvPr id="10" name="9 Rectángulo"/>
          <p:cNvSpPr/>
          <p:nvPr/>
        </p:nvSpPr>
        <p:spPr>
          <a:xfrm>
            <a:off x="3419872" y="476672"/>
            <a:ext cx="4752528" cy="461665"/>
          </a:xfrm>
          <a:prstGeom prst="rect">
            <a:avLst/>
          </a:prstGeom>
        </p:spPr>
        <p:txBody>
          <a:bodyPr wrap="square">
            <a:spAutoFit/>
          </a:bodyPr>
          <a:lstStyle/>
          <a:p>
            <a:pPr algn="r"/>
            <a:r>
              <a:rPr lang="es-ES_tradnl" sz="2400" b="1" i="1" dirty="0" smtClean="0">
                <a:solidFill>
                  <a:srgbClr val="C00000"/>
                </a:solidFill>
              </a:rPr>
              <a:t>MEMORIA FOTOGRÁFICA</a:t>
            </a:r>
            <a:endParaRPr lang="es-ES_tradnl" sz="2400" b="1" i="1" dirty="0">
              <a:solidFill>
                <a:srgbClr val="C00000"/>
              </a:solidFill>
            </a:endParaRPr>
          </a:p>
        </p:txBody>
      </p:sp>
    </p:spTree>
    <p:extLst>
      <p:ext uri="{BB962C8B-B14F-4D97-AF65-F5344CB8AC3E}">
        <p14:creationId xmlns:p14="http://schemas.microsoft.com/office/powerpoint/2010/main" val="27095809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Imagen 41"/>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rot="5400000">
            <a:off x="1826520" y="-988221"/>
            <a:ext cx="5506110" cy="8368081"/>
          </a:xfrm>
          <a:prstGeom prst="roundRect">
            <a:avLst>
              <a:gd name="adj" fmla="val 3594"/>
            </a:avLst>
          </a:prstGeom>
        </p:spPr>
      </p:pic>
      <p:grpSp>
        <p:nvGrpSpPr>
          <p:cNvPr id="10" name="Grupo 39"/>
          <p:cNvGrpSpPr/>
          <p:nvPr/>
        </p:nvGrpSpPr>
        <p:grpSpPr>
          <a:xfrm>
            <a:off x="1259632" y="1268760"/>
            <a:ext cx="1930642" cy="1938472"/>
            <a:chOff x="1641590" y="3763086"/>
            <a:chExt cx="1930642" cy="1938472"/>
          </a:xfrm>
        </p:grpSpPr>
        <p:sp>
          <p:nvSpPr>
            <p:cNvPr id="16" name="Freeform 9"/>
            <p:cNvSpPr/>
            <p:nvPr/>
          </p:nvSpPr>
          <p:spPr>
            <a:xfrm rot="4138496">
              <a:off x="1637675" y="3767001"/>
              <a:ext cx="1938472" cy="1930642"/>
            </a:xfrm>
            <a:custGeom>
              <a:avLst/>
              <a:gdLst>
                <a:gd name="connsiteX0" fmla="*/ 609600 w 1988820"/>
                <a:gd name="connsiteY0" fmla="*/ 0 h 1985010"/>
                <a:gd name="connsiteX1" fmla="*/ 1988820 w 1988820"/>
                <a:gd name="connsiteY1" fmla="*/ 1379220 h 1985010"/>
                <a:gd name="connsiteX2" fmla="*/ 541020 w 1988820"/>
                <a:gd name="connsiteY2" fmla="*/ 1985010 h 1985010"/>
                <a:gd name="connsiteX3" fmla="*/ 0 w 1988820"/>
                <a:gd name="connsiteY3" fmla="*/ 1443990 h 1985010"/>
                <a:gd name="connsiteX4" fmla="*/ 609600 w 1988820"/>
                <a:gd name="connsiteY4" fmla="*/ 0 h 19850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8820" h="1985010">
                  <a:moveTo>
                    <a:pt x="609600" y="0"/>
                  </a:moveTo>
                  <a:lnTo>
                    <a:pt x="1988820" y="1379220"/>
                  </a:lnTo>
                  <a:lnTo>
                    <a:pt x="541020" y="1985010"/>
                  </a:lnTo>
                  <a:lnTo>
                    <a:pt x="0" y="1443990"/>
                  </a:lnTo>
                  <a:lnTo>
                    <a:pt x="609600" y="0"/>
                  </a:lnTo>
                  <a:close/>
                </a:path>
              </a:pathLst>
            </a:custGeom>
            <a:gradFill flip="none" rotWithShape="1">
              <a:gsLst>
                <a:gs pos="0">
                  <a:srgbClr val="5CA709"/>
                </a:gs>
                <a:gs pos="100000">
                  <a:srgbClr val="ACF40A"/>
                </a:gs>
              </a:gsLst>
              <a:lin ang="10800000" scaled="1"/>
              <a:tileRect/>
            </a:gradFill>
            <a:ln w="12700">
              <a:solidFill>
                <a:srgbClr val="319608"/>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85"/>
            <p:cNvSpPr txBox="1"/>
            <p:nvPr/>
          </p:nvSpPr>
          <p:spPr>
            <a:xfrm rot="6978345" flipH="1">
              <a:off x="2027590" y="4417640"/>
              <a:ext cx="1214564" cy="584775"/>
            </a:xfrm>
            <a:prstGeom prst="rect">
              <a:avLst/>
            </a:prstGeom>
            <a:noFill/>
          </p:spPr>
          <p:txBody>
            <a:bodyPr wrap="none" rtlCol="0">
              <a:spAutoFit/>
            </a:bodyPr>
            <a:lstStyle/>
            <a:p>
              <a:pPr algn="ctr"/>
              <a:r>
                <a:rPr lang="es-MX" sz="1600" b="1" dirty="0" smtClean="0"/>
                <a:t>CAMPAÑA</a:t>
              </a:r>
            </a:p>
            <a:p>
              <a:pPr algn="ctr"/>
              <a:endParaRPr lang="en-US" sz="1600" b="1" dirty="0">
                <a:effectLst>
                  <a:outerShdw blurRad="101600" dist="38100" dir="5400000" sx="101000" sy="101000" algn="t" rotWithShape="0">
                    <a:prstClr val="black">
                      <a:alpha val="60000"/>
                    </a:prstClr>
                  </a:outerShdw>
                </a:effectLst>
              </a:endParaRPr>
            </a:p>
          </p:txBody>
        </p:sp>
      </p:grpSp>
      <p:grpSp>
        <p:nvGrpSpPr>
          <p:cNvPr id="25" name="24 Grupo"/>
          <p:cNvGrpSpPr/>
          <p:nvPr/>
        </p:nvGrpSpPr>
        <p:grpSpPr>
          <a:xfrm>
            <a:off x="-108520" y="404664"/>
            <a:ext cx="2174182" cy="1985738"/>
            <a:chOff x="-2736045" y="556869"/>
            <a:chExt cx="2174182" cy="1985738"/>
          </a:xfrm>
        </p:grpSpPr>
        <p:sp>
          <p:nvSpPr>
            <p:cNvPr id="24" name="23 Elipse"/>
            <p:cNvSpPr/>
            <p:nvPr/>
          </p:nvSpPr>
          <p:spPr>
            <a:xfrm>
              <a:off x="-2736045" y="556869"/>
              <a:ext cx="2174182" cy="1985738"/>
            </a:xfrm>
            <a:prstGeom prst="ellipse">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23" name="22 Imagen" descr="C:\Users\Lenovo\Downloads\no violencia-03.jpg"/>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3556" t="13381" r="13381" b="8979"/>
            <a:stretch/>
          </p:blipFill>
          <p:spPr bwMode="auto">
            <a:xfrm>
              <a:off x="-2412776" y="966990"/>
              <a:ext cx="1512168" cy="1275414"/>
            </a:xfrm>
            <a:prstGeom prst="rect">
              <a:avLst/>
            </a:prstGeom>
            <a:solidFill>
              <a:schemeClr val="bg1"/>
            </a:solidFill>
            <a:ln>
              <a:noFill/>
            </a:ln>
            <a:extLst>
              <a:ext uri="{53640926-AAD7-44D8-BBD7-CCE9431645EC}">
                <a14:shadowObscured xmlns:a14="http://schemas.microsoft.com/office/drawing/2010/main"/>
              </a:ext>
            </a:extLst>
          </p:spPr>
        </p:pic>
      </p:grpSp>
      <p:sp>
        <p:nvSpPr>
          <p:cNvPr id="12" name="11 CuadroTexto"/>
          <p:cNvSpPr txBox="1"/>
          <p:nvPr/>
        </p:nvSpPr>
        <p:spPr>
          <a:xfrm>
            <a:off x="3131840" y="551582"/>
            <a:ext cx="5487942" cy="1200329"/>
          </a:xfrm>
          <a:prstGeom prst="rect">
            <a:avLst/>
          </a:prstGeom>
        </p:spPr>
        <p:txBody>
          <a:bodyPr wrap="square">
            <a:spAutoFit/>
          </a:bodyPr>
          <a:lstStyle>
            <a:defPPr>
              <a:defRPr lang="es-ES"/>
            </a:defPPr>
            <a:lvl1pPr>
              <a:defRPr sz="2400" b="1" i="1">
                <a:solidFill>
                  <a:schemeClr val="bg1"/>
                </a:solidFill>
              </a:defRPr>
            </a:lvl1pPr>
          </a:lstStyle>
          <a:p>
            <a:pPr algn="ctr"/>
            <a:r>
              <a:rPr lang="es-MX" dirty="0" smtClean="0"/>
              <a:t>1 CAMPAÑA</a:t>
            </a:r>
          </a:p>
          <a:p>
            <a:pPr algn="ctr"/>
            <a:endParaRPr lang="es-MX" sz="800" dirty="0" smtClean="0"/>
          </a:p>
          <a:p>
            <a:pPr algn="ctr"/>
            <a:r>
              <a:rPr lang="es-MX" sz="2000" dirty="0" smtClean="0"/>
              <a:t>«PROMOCIÓN Y DIFUSIÓN DE LAS ACTIVIDADES DEL PROYECTO»</a:t>
            </a:r>
            <a:endParaRPr lang="es-MX" sz="2000" dirty="0"/>
          </a:p>
        </p:txBody>
      </p:sp>
      <p:sp>
        <p:nvSpPr>
          <p:cNvPr id="14" name="13 Rectángulo redondeado"/>
          <p:cNvSpPr/>
          <p:nvPr/>
        </p:nvSpPr>
        <p:spPr>
          <a:xfrm>
            <a:off x="3131840" y="1765573"/>
            <a:ext cx="5487942" cy="2671539"/>
          </a:xfrm>
          <a:prstGeom prst="roundRect">
            <a:avLst/>
          </a:prstGeom>
          <a:ln>
            <a:solidFill>
              <a:srgbClr val="C000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2"/>
          </a:lnRef>
          <a:fillRef idx="1">
            <a:schemeClr val="lt1"/>
          </a:fillRef>
          <a:effectRef idx="0">
            <a:schemeClr val="accent2"/>
          </a:effectRef>
          <a:fontRef idx="minor">
            <a:schemeClr val="dk1"/>
          </a:fontRef>
        </p:style>
        <p:txBody>
          <a:bodyPr rtlCol="0" anchor="ctr"/>
          <a:lstStyle/>
          <a:p>
            <a:pPr algn="ctr"/>
            <a:endParaRPr lang="es-MX"/>
          </a:p>
        </p:txBody>
      </p:sp>
      <p:sp>
        <p:nvSpPr>
          <p:cNvPr id="15" name="TextBox 67"/>
          <p:cNvSpPr txBox="1"/>
          <p:nvPr/>
        </p:nvSpPr>
        <p:spPr>
          <a:xfrm flipH="1">
            <a:off x="3291189" y="1769909"/>
            <a:ext cx="5328592" cy="2739211"/>
          </a:xfrm>
          <a:prstGeom prst="rect">
            <a:avLst/>
          </a:prstGeom>
          <a:noFill/>
        </p:spPr>
        <p:txBody>
          <a:bodyPr wrap="square" rtlCol="0">
            <a:spAutoFit/>
          </a:bodyPr>
          <a:lstStyle/>
          <a:p>
            <a:pPr algn="just"/>
            <a:r>
              <a:rPr lang="es-MX" sz="2000" b="1" dirty="0" smtClean="0">
                <a:solidFill>
                  <a:srgbClr val="C00000"/>
                </a:solidFill>
              </a:rPr>
              <a:t>Objetivo General</a:t>
            </a:r>
            <a:r>
              <a:rPr lang="es-MX" b="1" dirty="0" smtClean="0">
                <a:solidFill>
                  <a:srgbClr val="C00000"/>
                </a:solidFill>
              </a:rPr>
              <a:t>:</a:t>
            </a:r>
          </a:p>
          <a:p>
            <a:pPr algn="just"/>
            <a:endParaRPr lang="es-MX" sz="800" b="1" dirty="0" smtClean="0">
              <a:solidFill>
                <a:srgbClr val="C00000"/>
              </a:solidFill>
            </a:endParaRPr>
          </a:p>
          <a:p>
            <a:pPr algn="just"/>
            <a:r>
              <a:rPr lang="es-MX" b="1" dirty="0">
                <a:solidFill>
                  <a:srgbClr val="C00000"/>
                </a:solidFill>
              </a:rPr>
              <a:t>Realizar difusión mediante diversas actividades para concientizar a la población de la problemática que existe en el municipio y promover la participación de los </a:t>
            </a:r>
            <a:r>
              <a:rPr lang="es-MX" b="1" dirty="0" smtClean="0">
                <a:solidFill>
                  <a:srgbClr val="C00000"/>
                </a:solidFill>
              </a:rPr>
              <a:t>ciudadanos en general dando mayor énfasis a los jóvenes de 15 a 18 años, </a:t>
            </a:r>
            <a:r>
              <a:rPr lang="es-MX" b="1" dirty="0">
                <a:solidFill>
                  <a:srgbClr val="C00000"/>
                </a:solidFill>
              </a:rPr>
              <a:t>en las actividades del proyecto LÁZARO CÁRDENAS: POR UNA CULTURA LIBRE DE VIOLENCIA.</a:t>
            </a:r>
          </a:p>
        </p:txBody>
      </p:sp>
      <p:sp>
        <p:nvSpPr>
          <p:cNvPr id="17" name="16 Rectángulo redondeado"/>
          <p:cNvSpPr/>
          <p:nvPr/>
        </p:nvSpPr>
        <p:spPr>
          <a:xfrm>
            <a:off x="3131840" y="4625954"/>
            <a:ext cx="5487942" cy="800219"/>
          </a:xfrm>
          <a:prstGeom prst="roundRect">
            <a:avLst/>
          </a:prstGeom>
          <a:ln>
            <a:solidFill>
              <a:srgbClr val="C000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2"/>
          </a:lnRef>
          <a:fillRef idx="1">
            <a:schemeClr val="lt1"/>
          </a:fillRef>
          <a:effectRef idx="0">
            <a:schemeClr val="accent2"/>
          </a:effectRef>
          <a:fontRef idx="minor">
            <a:schemeClr val="dk1"/>
          </a:fontRef>
        </p:style>
        <p:txBody>
          <a:bodyPr rtlCol="0" anchor="ctr"/>
          <a:lstStyle/>
          <a:p>
            <a:pPr algn="ctr"/>
            <a:endParaRPr lang="es-MX"/>
          </a:p>
        </p:txBody>
      </p:sp>
      <p:sp>
        <p:nvSpPr>
          <p:cNvPr id="18" name="TextBox 67"/>
          <p:cNvSpPr txBox="1"/>
          <p:nvPr/>
        </p:nvSpPr>
        <p:spPr>
          <a:xfrm flipH="1">
            <a:off x="3347865" y="4645005"/>
            <a:ext cx="5112567" cy="800219"/>
          </a:xfrm>
          <a:prstGeom prst="rect">
            <a:avLst/>
          </a:prstGeom>
          <a:noFill/>
        </p:spPr>
        <p:txBody>
          <a:bodyPr wrap="square" rtlCol="0">
            <a:spAutoFit/>
          </a:bodyPr>
          <a:lstStyle/>
          <a:p>
            <a:pPr algn="just"/>
            <a:r>
              <a:rPr lang="es-MX" sz="2000" b="1" dirty="0" smtClean="0">
                <a:solidFill>
                  <a:srgbClr val="C00000"/>
                </a:solidFill>
              </a:rPr>
              <a:t>Participación</a:t>
            </a:r>
            <a:r>
              <a:rPr lang="es-MX" b="1" dirty="0" smtClean="0">
                <a:solidFill>
                  <a:srgbClr val="C00000"/>
                </a:solidFill>
              </a:rPr>
              <a:t>:</a:t>
            </a:r>
          </a:p>
          <a:p>
            <a:pPr algn="just"/>
            <a:endParaRPr lang="es-MX" sz="800" b="1" dirty="0">
              <a:solidFill>
                <a:srgbClr val="C00000"/>
              </a:solidFill>
            </a:endParaRPr>
          </a:p>
          <a:p>
            <a:pPr marL="742950" lvl="1" indent="-285750" algn="just">
              <a:buFont typeface="Wingdings" pitchFamily="2" charset="2"/>
              <a:buChar char="§"/>
            </a:pPr>
            <a:r>
              <a:rPr lang="es-MX" dirty="0" smtClean="0">
                <a:solidFill>
                  <a:srgbClr val="C00000"/>
                </a:solidFill>
              </a:rPr>
              <a:t>Ciudadanos del Municipio.</a:t>
            </a:r>
            <a:endParaRPr lang="es-MX" dirty="0">
              <a:solidFill>
                <a:srgbClr val="C00000"/>
              </a:solidFill>
            </a:endParaRPr>
          </a:p>
        </p:txBody>
      </p:sp>
    </p:spTree>
    <p:extLst>
      <p:ext uri="{BB962C8B-B14F-4D97-AF65-F5344CB8AC3E}">
        <p14:creationId xmlns:p14="http://schemas.microsoft.com/office/powerpoint/2010/main" val="20344968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Thinkpad\Documents\PROYECTO 2014 MLC\Fotos de talleres y actividades Proyecto Lazaro Cardenas\Colocación de lonas\IMG_1553.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500" t="33750"/>
          <a:stretch/>
        </p:blipFill>
        <p:spPr bwMode="auto">
          <a:xfrm>
            <a:off x="4519545" y="1052736"/>
            <a:ext cx="3998127" cy="227036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2052" name="Picture 4" descr="C:\Users\Thinkpad\Documents\PROYECTO 2014 MLC\Fotos de talleres y actividades Proyecto Lazaro Cardenas\Colocación de lonas\IMG_155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20874" y="3207294"/>
            <a:ext cx="3600400" cy="27003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grpSp>
        <p:nvGrpSpPr>
          <p:cNvPr id="5" name="Grupo 39"/>
          <p:cNvGrpSpPr/>
          <p:nvPr/>
        </p:nvGrpSpPr>
        <p:grpSpPr>
          <a:xfrm>
            <a:off x="1763688" y="1124744"/>
            <a:ext cx="1930642" cy="1938472"/>
            <a:chOff x="1641590" y="3763086"/>
            <a:chExt cx="1930642" cy="1938472"/>
          </a:xfrm>
        </p:grpSpPr>
        <p:sp>
          <p:nvSpPr>
            <p:cNvPr id="6" name="Freeform 9"/>
            <p:cNvSpPr/>
            <p:nvPr/>
          </p:nvSpPr>
          <p:spPr>
            <a:xfrm rot="4138496">
              <a:off x="1637675" y="3767001"/>
              <a:ext cx="1938472" cy="1930642"/>
            </a:xfrm>
            <a:custGeom>
              <a:avLst/>
              <a:gdLst>
                <a:gd name="connsiteX0" fmla="*/ 609600 w 1988820"/>
                <a:gd name="connsiteY0" fmla="*/ 0 h 1985010"/>
                <a:gd name="connsiteX1" fmla="*/ 1988820 w 1988820"/>
                <a:gd name="connsiteY1" fmla="*/ 1379220 h 1985010"/>
                <a:gd name="connsiteX2" fmla="*/ 541020 w 1988820"/>
                <a:gd name="connsiteY2" fmla="*/ 1985010 h 1985010"/>
                <a:gd name="connsiteX3" fmla="*/ 0 w 1988820"/>
                <a:gd name="connsiteY3" fmla="*/ 1443990 h 1985010"/>
                <a:gd name="connsiteX4" fmla="*/ 609600 w 1988820"/>
                <a:gd name="connsiteY4" fmla="*/ 0 h 19850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8820" h="1985010">
                  <a:moveTo>
                    <a:pt x="609600" y="0"/>
                  </a:moveTo>
                  <a:lnTo>
                    <a:pt x="1988820" y="1379220"/>
                  </a:lnTo>
                  <a:lnTo>
                    <a:pt x="541020" y="1985010"/>
                  </a:lnTo>
                  <a:lnTo>
                    <a:pt x="0" y="1443990"/>
                  </a:lnTo>
                  <a:lnTo>
                    <a:pt x="609600" y="0"/>
                  </a:lnTo>
                  <a:close/>
                </a:path>
              </a:pathLst>
            </a:custGeom>
            <a:gradFill flip="none" rotWithShape="1">
              <a:gsLst>
                <a:gs pos="0">
                  <a:srgbClr val="5CA709"/>
                </a:gs>
                <a:gs pos="100000">
                  <a:srgbClr val="ACF40A"/>
                </a:gs>
              </a:gsLst>
              <a:lin ang="10800000" scaled="1"/>
              <a:tileRect/>
            </a:gradFill>
            <a:ln w="12700">
              <a:solidFill>
                <a:srgbClr val="319608"/>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85"/>
            <p:cNvSpPr txBox="1"/>
            <p:nvPr/>
          </p:nvSpPr>
          <p:spPr>
            <a:xfrm rot="7129087" flipH="1">
              <a:off x="2089947" y="4448417"/>
              <a:ext cx="1089850" cy="523220"/>
            </a:xfrm>
            <a:prstGeom prst="rect">
              <a:avLst/>
            </a:prstGeom>
            <a:noFill/>
          </p:spPr>
          <p:txBody>
            <a:bodyPr wrap="none" rtlCol="0">
              <a:spAutoFit/>
            </a:bodyPr>
            <a:lstStyle/>
            <a:p>
              <a:pPr algn="ctr"/>
              <a:r>
                <a:rPr lang="es-MX" sz="1400" b="1" dirty="0" smtClean="0"/>
                <a:t>CAMPAÑA</a:t>
              </a:r>
            </a:p>
            <a:p>
              <a:pPr algn="ctr"/>
              <a:endParaRPr lang="en-US" sz="1400" b="1" dirty="0">
                <a:effectLst>
                  <a:outerShdw blurRad="101600" dist="38100" dir="5400000" sx="101000" sy="101000" algn="t" rotWithShape="0">
                    <a:prstClr val="black">
                      <a:alpha val="60000"/>
                    </a:prstClr>
                  </a:outerShdw>
                </a:effectLst>
              </a:endParaRPr>
            </a:p>
          </p:txBody>
        </p:sp>
      </p:grpSp>
      <p:grpSp>
        <p:nvGrpSpPr>
          <p:cNvPr id="8" name="7 Grupo"/>
          <p:cNvGrpSpPr/>
          <p:nvPr/>
        </p:nvGrpSpPr>
        <p:grpSpPr>
          <a:xfrm>
            <a:off x="217701" y="805026"/>
            <a:ext cx="2174182" cy="1985738"/>
            <a:chOff x="-2736045" y="556869"/>
            <a:chExt cx="2174182" cy="1985738"/>
          </a:xfrm>
        </p:grpSpPr>
        <p:sp>
          <p:nvSpPr>
            <p:cNvPr id="9" name="8 Elipse"/>
            <p:cNvSpPr/>
            <p:nvPr/>
          </p:nvSpPr>
          <p:spPr>
            <a:xfrm>
              <a:off x="-2736045" y="556869"/>
              <a:ext cx="2174182" cy="1985738"/>
            </a:xfrm>
            <a:prstGeom prst="ellipse">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0" name="9 Imagen" descr="C:\Users\Lenovo\Downloads\no violencia-03.jpg"/>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13556" t="13381" r="13381" b="8979"/>
            <a:stretch/>
          </p:blipFill>
          <p:spPr bwMode="auto">
            <a:xfrm>
              <a:off x="-2412776" y="966990"/>
              <a:ext cx="1512168" cy="1275414"/>
            </a:xfrm>
            <a:prstGeom prst="rect">
              <a:avLst/>
            </a:prstGeom>
            <a:solidFill>
              <a:schemeClr val="bg1"/>
            </a:solidFill>
            <a:ln>
              <a:noFill/>
            </a:ln>
            <a:extLst>
              <a:ext uri="{53640926-AAD7-44D8-BBD7-CCE9431645EC}">
                <a14:shadowObscured xmlns:a14="http://schemas.microsoft.com/office/drawing/2010/main"/>
              </a:ext>
            </a:extLst>
          </p:spPr>
        </p:pic>
      </p:grpSp>
      <p:sp>
        <p:nvSpPr>
          <p:cNvPr id="11" name="10 Rectángulo"/>
          <p:cNvSpPr/>
          <p:nvPr/>
        </p:nvSpPr>
        <p:spPr>
          <a:xfrm>
            <a:off x="3419872" y="476672"/>
            <a:ext cx="4752528" cy="461665"/>
          </a:xfrm>
          <a:prstGeom prst="rect">
            <a:avLst/>
          </a:prstGeom>
        </p:spPr>
        <p:txBody>
          <a:bodyPr wrap="square">
            <a:spAutoFit/>
          </a:bodyPr>
          <a:lstStyle/>
          <a:p>
            <a:pPr algn="r"/>
            <a:r>
              <a:rPr lang="es-ES_tradnl" sz="2400" b="1" i="1" dirty="0" smtClean="0">
                <a:solidFill>
                  <a:srgbClr val="C00000"/>
                </a:solidFill>
              </a:rPr>
              <a:t>MEMORIA FOTOGRÁFICA</a:t>
            </a:r>
            <a:endParaRPr lang="es-ES_tradnl" sz="2400" b="1" i="1" dirty="0">
              <a:solidFill>
                <a:srgbClr val="C00000"/>
              </a:solidFill>
            </a:endParaRPr>
          </a:p>
        </p:txBody>
      </p:sp>
    </p:spTree>
    <p:extLst>
      <p:ext uri="{BB962C8B-B14F-4D97-AF65-F5344CB8AC3E}">
        <p14:creationId xmlns:p14="http://schemas.microsoft.com/office/powerpoint/2010/main" val="25542410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Imagen 41"/>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rot="5400000">
            <a:off x="1826520" y="-988221"/>
            <a:ext cx="5506110" cy="8368081"/>
          </a:xfrm>
          <a:prstGeom prst="roundRect">
            <a:avLst>
              <a:gd name="adj" fmla="val 3594"/>
            </a:avLst>
          </a:prstGeom>
        </p:spPr>
      </p:pic>
      <p:grpSp>
        <p:nvGrpSpPr>
          <p:cNvPr id="10" name="Grupo 39"/>
          <p:cNvGrpSpPr/>
          <p:nvPr/>
        </p:nvGrpSpPr>
        <p:grpSpPr>
          <a:xfrm>
            <a:off x="441103" y="1628800"/>
            <a:ext cx="1912114" cy="1457793"/>
            <a:chOff x="499167" y="4752016"/>
            <a:chExt cx="1912114" cy="1457793"/>
          </a:xfrm>
        </p:grpSpPr>
        <p:sp>
          <p:nvSpPr>
            <p:cNvPr id="17" name="Freeform 10"/>
            <p:cNvSpPr/>
            <p:nvPr/>
          </p:nvSpPr>
          <p:spPr>
            <a:xfrm rot="4138496">
              <a:off x="747793" y="4503390"/>
              <a:ext cx="1414861" cy="1912114"/>
            </a:xfrm>
            <a:custGeom>
              <a:avLst/>
              <a:gdLst>
                <a:gd name="connsiteX0" fmla="*/ 0 w 1451610"/>
                <a:gd name="connsiteY0" fmla="*/ 598170 h 1965960"/>
                <a:gd name="connsiteX1" fmla="*/ 1451610 w 1451610"/>
                <a:gd name="connsiteY1" fmla="*/ 0 h 1965960"/>
                <a:gd name="connsiteX2" fmla="*/ 1451610 w 1451610"/>
                <a:gd name="connsiteY2" fmla="*/ 1965960 h 1965960"/>
                <a:gd name="connsiteX3" fmla="*/ 0 w 1451610"/>
                <a:gd name="connsiteY3" fmla="*/ 1352550 h 1965960"/>
                <a:gd name="connsiteX4" fmla="*/ 0 w 1451610"/>
                <a:gd name="connsiteY4" fmla="*/ 598170 h 1965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1610" h="1965960">
                  <a:moveTo>
                    <a:pt x="0" y="598170"/>
                  </a:moveTo>
                  <a:lnTo>
                    <a:pt x="1451610" y="0"/>
                  </a:lnTo>
                  <a:lnTo>
                    <a:pt x="1451610" y="1965960"/>
                  </a:lnTo>
                  <a:lnTo>
                    <a:pt x="0" y="1352550"/>
                  </a:lnTo>
                  <a:lnTo>
                    <a:pt x="0" y="598170"/>
                  </a:lnTo>
                  <a:close/>
                </a:path>
              </a:pathLst>
            </a:custGeom>
            <a:gradFill flip="none" rotWithShape="1">
              <a:gsLst>
                <a:gs pos="0">
                  <a:srgbClr val="6C139D"/>
                </a:gs>
                <a:gs pos="100000">
                  <a:srgbClr val="AC61FF"/>
                </a:gs>
              </a:gsLst>
              <a:lin ang="10800000" scaled="1"/>
              <a:tileRect/>
            </a:gradFill>
            <a:ln w="12700">
              <a:solidFill>
                <a:schemeClr val="accent4">
                  <a:lumMod val="75000"/>
                </a:schemeClr>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88"/>
            <p:cNvSpPr txBox="1"/>
            <p:nvPr/>
          </p:nvSpPr>
          <p:spPr>
            <a:xfrm rot="20373808" flipH="1">
              <a:off x="959079" y="5563478"/>
              <a:ext cx="1252266" cy="646331"/>
            </a:xfrm>
            <a:prstGeom prst="rect">
              <a:avLst/>
            </a:prstGeom>
            <a:noFill/>
          </p:spPr>
          <p:txBody>
            <a:bodyPr wrap="none" rtlCol="0">
              <a:spAutoFit/>
            </a:bodyPr>
            <a:lstStyle/>
            <a:p>
              <a:pPr algn="ctr"/>
              <a:r>
                <a:rPr lang="en-US" sz="1200" b="1" dirty="0">
                  <a:solidFill>
                    <a:schemeClr val="bg1"/>
                  </a:solidFill>
                </a:rPr>
                <a:t>EVENTOS DE </a:t>
              </a:r>
              <a:endParaRPr lang="en-US" sz="1200" b="1" dirty="0" smtClean="0">
                <a:solidFill>
                  <a:schemeClr val="bg1"/>
                </a:solidFill>
              </a:endParaRPr>
            </a:p>
            <a:p>
              <a:pPr algn="ctr"/>
              <a:r>
                <a:rPr lang="en-US" sz="1200" b="1" dirty="0" smtClean="0">
                  <a:solidFill>
                    <a:schemeClr val="bg1"/>
                  </a:solidFill>
                </a:rPr>
                <a:t>CONVIVENCIA</a:t>
              </a:r>
              <a:endParaRPr lang="en-US" sz="1200" b="1" dirty="0">
                <a:solidFill>
                  <a:schemeClr val="bg1"/>
                </a:solidFill>
              </a:endParaRPr>
            </a:p>
            <a:p>
              <a:pPr algn="ctr"/>
              <a:endParaRPr lang="en-US" sz="1200" b="1" dirty="0" smtClean="0">
                <a:solidFill>
                  <a:schemeClr val="bg1"/>
                </a:solidFill>
              </a:endParaRPr>
            </a:p>
          </p:txBody>
        </p:sp>
      </p:grpSp>
      <p:grpSp>
        <p:nvGrpSpPr>
          <p:cNvPr id="25" name="24 Grupo"/>
          <p:cNvGrpSpPr/>
          <p:nvPr/>
        </p:nvGrpSpPr>
        <p:grpSpPr>
          <a:xfrm>
            <a:off x="21554" y="116632"/>
            <a:ext cx="2174182" cy="1985738"/>
            <a:chOff x="-2736045" y="556869"/>
            <a:chExt cx="2174182" cy="1985738"/>
          </a:xfrm>
        </p:grpSpPr>
        <p:sp>
          <p:nvSpPr>
            <p:cNvPr id="24" name="23 Elipse"/>
            <p:cNvSpPr/>
            <p:nvPr/>
          </p:nvSpPr>
          <p:spPr>
            <a:xfrm>
              <a:off x="-2736045" y="556869"/>
              <a:ext cx="2174182" cy="1985738"/>
            </a:xfrm>
            <a:prstGeom prst="ellipse">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23" name="22 Imagen" descr="C:\Users\Lenovo\Downloads\no violencia-03.jpg"/>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3556" t="13381" r="13381" b="8979"/>
            <a:stretch/>
          </p:blipFill>
          <p:spPr bwMode="auto">
            <a:xfrm>
              <a:off x="-2412776" y="966990"/>
              <a:ext cx="1512168" cy="1275414"/>
            </a:xfrm>
            <a:prstGeom prst="rect">
              <a:avLst/>
            </a:prstGeom>
            <a:solidFill>
              <a:schemeClr val="bg1"/>
            </a:solidFill>
            <a:ln>
              <a:noFill/>
            </a:ln>
            <a:extLst>
              <a:ext uri="{53640926-AAD7-44D8-BBD7-CCE9431645EC}">
                <a14:shadowObscured xmlns:a14="http://schemas.microsoft.com/office/drawing/2010/main"/>
              </a:ext>
            </a:extLst>
          </p:spPr>
        </p:pic>
      </p:grpSp>
      <p:sp>
        <p:nvSpPr>
          <p:cNvPr id="12" name="11 Rectángulo"/>
          <p:cNvSpPr/>
          <p:nvPr/>
        </p:nvSpPr>
        <p:spPr>
          <a:xfrm>
            <a:off x="3419872" y="476672"/>
            <a:ext cx="4752528" cy="830997"/>
          </a:xfrm>
          <a:prstGeom prst="rect">
            <a:avLst/>
          </a:prstGeom>
        </p:spPr>
        <p:txBody>
          <a:bodyPr wrap="square">
            <a:spAutoFit/>
          </a:bodyPr>
          <a:lstStyle/>
          <a:p>
            <a:pPr algn="r"/>
            <a:r>
              <a:rPr lang="es-ES_tradnl" sz="2400" b="1" i="1" dirty="0" smtClean="0">
                <a:solidFill>
                  <a:schemeClr val="bg1"/>
                </a:solidFill>
              </a:rPr>
              <a:t>1 MACRO CONVIVENCIA, </a:t>
            </a:r>
          </a:p>
          <a:p>
            <a:pPr algn="r"/>
            <a:r>
              <a:rPr lang="es-ES_tradnl" sz="2400" b="1" i="1" dirty="0" smtClean="0">
                <a:solidFill>
                  <a:schemeClr val="bg1"/>
                </a:solidFill>
              </a:rPr>
              <a:t>1 RALLI DEPORTIVO</a:t>
            </a:r>
            <a:endParaRPr lang="es-ES_tradnl" sz="2400" b="1" i="1" dirty="0">
              <a:solidFill>
                <a:schemeClr val="bg1"/>
              </a:solidFill>
            </a:endParaRPr>
          </a:p>
        </p:txBody>
      </p:sp>
      <p:sp>
        <p:nvSpPr>
          <p:cNvPr id="13" name="12 Rectángulo redondeado"/>
          <p:cNvSpPr/>
          <p:nvPr/>
        </p:nvSpPr>
        <p:spPr>
          <a:xfrm>
            <a:off x="2771800" y="1307670"/>
            <a:ext cx="5703966" cy="3273458"/>
          </a:xfrm>
          <a:prstGeom prst="roundRect">
            <a:avLst/>
          </a:prstGeom>
          <a:ln>
            <a:solidFill>
              <a:srgbClr val="C000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2"/>
          </a:lnRef>
          <a:fillRef idx="1">
            <a:schemeClr val="lt1"/>
          </a:fillRef>
          <a:effectRef idx="0">
            <a:schemeClr val="accent2"/>
          </a:effectRef>
          <a:fontRef idx="minor">
            <a:schemeClr val="dk1"/>
          </a:fontRef>
        </p:style>
        <p:txBody>
          <a:bodyPr rtlCol="0" anchor="ctr"/>
          <a:lstStyle/>
          <a:p>
            <a:pPr algn="ctr"/>
            <a:endParaRPr lang="es-MX"/>
          </a:p>
        </p:txBody>
      </p:sp>
      <p:sp>
        <p:nvSpPr>
          <p:cNvPr id="15" name="TextBox 67"/>
          <p:cNvSpPr txBox="1"/>
          <p:nvPr/>
        </p:nvSpPr>
        <p:spPr>
          <a:xfrm flipH="1">
            <a:off x="3061507" y="1326019"/>
            <a:ext cx="5254909" cy="3293209"/>
          </a:xfrm>
          <a:prstGeom prst="rect">
            <a:avLst/>
          </a:prstGeom>
          <a:noFill/>
        </p:spPr>
        <p:txBody>
          <a:bodyPr wrap="square" rtlCol="0">
            <a:spAutoFit/>
          </a:bodyPr>
          <a:lstStyle/>
          <a:p>
            <a:pPr algn="just"/>
            <a:r>
              <a:rPr lang="es-MX" sz="2000" b="1" dirty="0" smtClean="0">
                <a:solidFill>
                  <a:srgbClr val="C00000"/>
                </a:solidFill>
              </a:rPr>
              <a:t>Objetivo General</a:t>
            </a:r>
            <a:r>
              <a:rPr lang="es-MX" b="1" dirty="0" smtClean="0">
                <a:solidFill>
                  <a:srgbClr val="C00000"/>
                </a:solidFill>
              </a:rPr>
              <a:t>:</a:t>
            </a:r>
          </a:p>
          <a:p>
            <a:pPr algn="just"/>
            <a:endParaRPr lang="es-MX" sz="800" b="1" dirty="0" smtClean="0">
              <a:solidFill>
                <a:srgbClr val="C00000"/>
              </a:solidFill>
            </a:endParaRPr>
          </a:p>
          <a:p>
            <a:pPr algn="just"/>
            <a:r>
              <a:rPr lang="es-MX" b="1" dirty="0">
                <a:solidFill>
                  <a:srgbClr val="C00000"/>
                </a:solidFill>
              </a:rPr>
              <a:t>El objetivo es realizar  una dinámica y divertida que motive a los jóvenes a participar y al mismo tiempo este promoviendo una cultura libre de violencia. </a:t>
            </a:r>
          </a:p>
          <a:p>
            <a:pPr algn="just"/>
            <a:r>
              <a:rPr lang="es-MX" b="1" dirty="0">
                <a:solidFill>
                  <a:srgbClr val="C00000"/>
                </a:solidFill>
              </a:rPr>
              <a:t>Así como una presentación cultural  de los trabajos realizados  a la ciudadanía en general para dar a conocer la temática del proyecto logrando hacer conciencia y mejorar la situación actual reduciendo la violencia en el municipio</a:t>
            </a:r>
          </a:p>
        </p:txBody>
      </p:sp>
      <p:sp>
        <p:nvSpPr>
          <p:cNvPr id="16" name="15 Rectángulo redondeado"/>
          <p:cNvSpPr/>
          <p:nvPr/>
        </p:nvSpPr>
        <p:spPr>
          <a:xfrm>
            <a:off x="2771800" y="4789021"/>
            <a:ext cx="5703966" cy="800219"/>
          </a:xfrm>
          <a:prstGeom prst="roundRect">
            <a:avLst/>
          </a:prstGeom>
          <a:ln>
            <a:solidFill>
              <a:srgbClr val="C000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2"/>
          </a:lnRef>
          <a:fillRef idx="1">
            <a:schemeClr val="lt1"/>
          </a:fillRef>
          <a:effectRef idx="0">
            <a:schemeClr val="accent2"/>
          </a:effectRef>
          <a:fontRef idx="minor">
            <a:schemeClr val="dk1"/>
          </a:fontRef>
        </p:style>
        <p:txBody>
          <a:bodyPr rtlCol="0" anchor="ctr"/>
          <a:lstStyle/>
          <a:p>
            <a:pPr algn="ctr"/>
            <a:endParaRPr lang="es-MX"/>
          </a:p>
        </p:txBody>
      </p:sp>
      <p:sp>
        <p:nvSpPr>
          <p:cNvPr id="18" name="TextBox 67"/>
          <p:cNvSpPr txBox="1"/>
          <p:nvPr/>
        </p:nvSpPr>
        <p:spPr>
          <a:xfrm flipH="1">
            <a:off x="3002600" y="4808072"/>
            <a:ext cx="5313815" cy="769441"/>
          </a:xfrm>
          <a:prstGeom prst="rect">
            <a:avLst/>
          </a:prstGeom>
          <a:noFill/>
        </p:spPr>
        <p:txBody>
          <a:bodyPr wrap="square" rtlCol="0">
            <a:spAutoFit/>
          </a:bodyPr>
          <a:lstStyle/>
          <a:p>
            <a:pPr algn="just"/>
            <a:r>
              <a:rPr lang="es-MX" b="1" dirty="0" smtClean="0">
                <a:solidFill>
                  <a:srgbClr val="C00000"/>
                </a:solidFill>
              </a:rPr>
              <a:t>Participación:</a:t>
            </a:r>
          </a:p>
          <a:p>
            <a:pPr algn="just"/>
            <a:endParaRPr lang="es-MX" sz="800" b="1" dirty="0">
              <a:solidFill>
                <a:srgbClr val="C00000"/>
              </a:solidFill>
            </a:endParaRPr>
          </a:p>
          <a:p>
            <a:pPr algn="ctr"/>
            <a:r>
              <a:rPr lang="es-MX" b="1" dirty="0">
                <a:solidFill>
                  <a:srgbClr val="C00000"/>
                </a:solidFill>
              </a:rPr>
              <a:t>Jóvenes y Ciudadanos Del Municipio. </a:t>
            </a:r>
          </a:p>
        </p:txBody>
      </p:sp>
    </p:spTree>
    <p:extLst>
      <p:ext uri="{BB962C8B-B14F-4D97-AF65-F5344CB8AC3E}">
        <p14:creationId xmlns:p14="http://schemas.microsoft.com/office/powerpoint/2010/main" val="17286021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Thinkpad\Documents\diana 2015\FOTOS PROYECTO LC\DSC0765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05351" y="936861"/>
            <a:ext cx="3757132" cy="28178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4100" name="Picture 4" descr="C:\Users\Thinkpad\Documents\diana 2015\FOTOS PROYECTO LC\DSC07673.JPG"/>
          <p:cNvPicPr>
            <a:picLocks noChangeAspect="1" noChangeArrowheads="1"/>
          </p:cNvPicPr>
          <p:nvPr/>
        </p:nvPicPr>
        <p:blipFill rotWithShape="1">
          <a:blip r:embed="rId3">
            <a:extLst>
              <a:ext uri="{28A0092B-C50C-407E-A947-70E740481C1C}">
                <a14:useLocalDpi xmlns:a14="http://schemas.microsoft.com/office/drawing/2010/main" val="0"/>
              </a:ext>
            </a:extLst>
          </a:blip>
          <a:srcRect t="27909" b="30208"/>
          <a:stretch/>
        </p:blipFill>
        <p:spPr bwMode="auto">
          <a:xfrm>
            <a:off x="1957354" y="4060952"/>
            <a:ext cx="5566974" cy="1748743"/>
          </a:xfrm>
          <a:prstGeom prst="roundRect">
            <a:avLst>
              <a:gd name="adj" fmla="val 8594"/>
            </a:avLst>
          </a:prstGeom>
          <a:solidFill>
            <a:srgbClr val="FFFFFF">
              <a:shade val="85000"/>
            </a:srgbClr>
          </a:solidFill>
          <a:ln>
            <a:noFill/>
          </a:ln>
          <a:effectLst/>
          <a:extLst/>
        </p:spPr>
      </p:pic>
      <p:grpSp>
        <p:nvGrpSpPr>
          <p:cNvPr id="6" name="Grupo 39"/>
          <p:cNvGrpSpPr/>
          <p:nvPr/>
        </p:nvGrpSpPr>
        <p:grpSpPr>
          <a:xfrm>
            <a:off x="441103" y="2204968"/>
            <a:ext cx="1912114" cy="1414861"/>
            <a:chOff x="499167" y="4752016"/>
            <a:chExt cx="1912114" cy="1414861"/>
          </a:xfrm>
        </p:grpSpPr>
        <p:sp>
          <p:nvSpPr>
            <p:cNvPr id="7" name="Freeform 10"/>
            <p:cNvSpPr/>
            <p:nvPr/>
          </p:nvSpPr>
          <p:spPr>
            <a:xfrm rot="4138496">
              <a:off x="747793" y="4503390"/>
              <a:ext cx="1414861" cy="1912114"/>
            </a:xfrm>
            <a:custGeom>
              <a:avLst/>
              <a:gdLst>
                <a:gd name="connsiteX0" fmla="*/ 0 w 1451610"/>
                <a:gd name="connsiteY0" fmla="*/ 598170 h 1965960"/>
                <a:gd name="connsiteX1" fmla="*/ 1451610 w 1451610"/>
                <a:gd name="connsiteY1" fmla="*/ 0 h 1965960"/>
                <a:gd name="connsiteX2" fmla="*/ 1451610 w 1451610"/>
                <a:gd name="connsiteY2" fmla="*/ 1965960 h 1965960"/>
                <a:gd name="connsiteX3" fmla="*/ 0 w 1451610"/>
                <a:gd name="connsiteY3" fmla="*/ 1352550 h 1965960"/>
                <a:gd name="connsiteX4" fmla="*/ 0 w 1451610"/>
                <a:gd name="connsiteY4" fmla="*/ 598170 h 1965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1610" h="1965960">
                  <a:moveTo>
                    <a:pt x="0" y="598170"/>
                  </a:moveTo>
                  <a:lnTo>
                    <a:pt x="1451610" y="0"/>
                  </a:lnTo>
                  <a:lnTo>
                    <a:pt x="1451610" y="1965960"/>
                  </a:lnTo>
                  <a:lnTo>
                    <a:pt x="0" y="1352550"/>
                  </a:lnTo>
                  <a:lnTo>
                    <a:pt x="0" y="598170"/>
                  </a:lnTo>
                  <a:close/>
                </a:path>
              </a:pathLst>
            </a:custGeom>
            <a:gradFill flip="none" rotWithShape="1">
              <a:gsLst>
                <a:gs pos="0">
                  <a:srgbClr val="6C139D"/>
                </a:gs>
                <a:gs pos="100000">
                  <a:srgbClr val="AC61FF"/>
                </a:gs>
              </a:gsLst>
              <a:lin ang="10800000" scaled="1"/>
              <a:tileRect/>
            </a:gradFill>
            <a:ln w="12700">
              <a:solidFill>
                <a:schemeClr val="accent4">
                  <a:lumMod val="75000"/>
                </a:schemeClr>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88"/>
            <p:cNvSpPr txBox="1"/>
            <p:nvPr/>
          </p:nvSpPr>
          <p:spPr>
            <a:xfrm rot="20373808" flipH="1">
              <a:off x="889617" y="5489197"/>
              <a:ext cx="1252266" cy="461665"/>
            </a:xfrm>
            <a:prstGeom prst="rect">
              <a:avLst/>
            </a:prstGeom>
            <a:noFill/>
          </p:spPr>
          <p:txBody>
            <a:bodyPr wrap="none" rtlCol="0">
              <a:spAutoFit/>
            </a:bodyPr>
            <a:lstStyle/>
            <a:p>
              <a:pPr algn="ctr"/>
              <a:r>
                <a:rPr lang="en-US" sz="1200" b="1" dirty="0">
                  <a:solidFill>
                    <a:schemeClr val="bg1"/>
                  </a:solidFill>
                </a:rPr>
                <a:t>EVENTOS DE </a:t>
              </a:r>
            </a:p>
            <a:p>
              <a:pPr algn="ctr"/>
              <a:r>
                <a:rPr lang="en-US" sz="1200" b="1" dirty="0" smtClean="0">
                  <a:solidFill>
                    <a:schemeClr val="bg1"/>
                  </a:solidFill>
                </a:rPr>
                <a:t>CONVIVENCIA</a:t>
              </a:r>
              <a:endParaRPr lang="en-US" sz="1200" b="1" dirty="0">
                <a:solidFill>
                  <a:schemeClr val="bg1"/>
                </a:solidFill>
              </a:endParaRPr>
            </a:p>
          </p:txBody>
        </p:sp>
      </p:grpSp>
      <p:grpSp>
        <p:nvGrpSpPr>
          <p:cNvPr id="9" name="8 Grupo"/>
          <p:cNvGrpSpPr/>
          <p:nvPr/>
        </p:nvGrpSpPr>
        <p:grpSpPr>
          <a:xfrm>
            <a:off x="-108520" y="332656"/>
            <a:ext cx="2174182" cy="1985738"/>
            <a:chOff x="-2736045" y="556869"/>
            <a:chExt cx="2174182" cy="1985738"/>
          </a:xfrm>
        </p:grpSpPr>
        <p:sp>
          <p:nvSpPr>
            <p:cNvPr id="10" name="9 Elipse"/>
            <p:cNvSpPr/>
            <p:nvPr/>
          </p:nvSpPr>
          <p:spPr>
            <a:xfrm>
              <a:off x="-2736045" y="556869"/>
              <a:ext cx="2174182" cy="1985738"/>
            </a:xfrm>
            <a:prstGeom prst="ellipse">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10 Imagen" descr="C:\Users\Lenovo\Downloads\no violencia-03.jpg"/>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13556" t="13381" r="13381" b="8979"/>
            <a:stretch/>
          </p:blipFill>
          <p:spPr bwMode="auto">
            <a:xfrm>
              <a:off x="-2412776" y="966990"/>
              <a:ext cx="1512168" cy="1275414"/>
            </a:xfrm>
            <a:prstGeom prst="rect">
              <a:avLst/>
            </a:prstGeom>
            <a:solidFill>
              <a:schemeClr val="bg1"/>
            </a:solidFill>
            <a:ln>
              <a:noFill/>
            </a:ln>
            <a:extLst>
              <a:ext uri="{53640926-AAD7-44D8-BBD7-CCE9431645EC}">
                <a14:shadowObscured xmlns:a14="http://schemas.microsoft.com/office/drawing/2010/main"/>
              </a:ext>
            </a:extLst>
          </p:spPr>
        </p:pic>
      </p:grpSp>
      <p:sp>
        <p:nvSpPr>
          <p:cNvPr id="12" name="11 Rectángulo"/>
          <p:cNvSpPr/>
          <p:nvPr/>
        </p:nvSpPr>
        <p:spPr>
          <a:xfrm>
            <a:off x="3419872" y="476672"/>
            <a:ext cx="4752528" cy="461665"/>
          </a:xfrm>
          <a:prstGeom prst="rect">
            <a:avLst/>
          </a:prstGeom>
        </p:spPr>
        <p:txBody>
          <a:bodyPr wrap="square">
            <a:spAutoFit/>
          </a:bodyPr>
          <a:lstStyle/>
          <a:p>
            <a:pPr algn="r"/>
            <a:r>
              <a:rPr lang="es-ES_tradnl" sz="2400" b="1" i="1" dirty="0" smtClean="0">
                <a:solidFill>
                  <a:srgbClr val="C00000"/>
                </a:solidFill>
              </a:rPr>
              <a:t>MEMORIA FOTOGRÁFICA</a:t>
            </a:r>
            <a:endParaRPr lang="es-ES_tradnl" sz="2400" b="1" i="1" dirty="0">
              <a:solidFill>
                <a:srgbClr val="C00000"/>
              </a:solidFill>
            </a:endParaRPr>
          </a:p>
        </p:txBody>
      </p:sp>
      <p:sp>
        <p:nvSpPr>
          <p:cNvPr id="3" name="2 Rectángulo"/>
          <p:cNvSpPr/>
          <p:nvPr/>
        </p:nvSpPr>
        <p:spPr>
          <a:xfrm rot="19911361">
            <a:off x="2224768" y="1995229"/>
            <a:ext cx="2019350" cy="646331"/>
          </a:xfrm>
          <a:prstGeom prst="rect">
            <a:avLst/>
          </a:prstGeom>
        </p:spPr>
        <p:txBody>
          <a:bodyPr wrap="square">
            <a:spAutoFit/>
          </a:bodyPr>
          <a:lstStyle/>
          <a:p>
            <a:pPr algn="ctr"/>
            <a:r>
              <a:rPr lang="en-US" b="1" dirty="0">
                <a:solidFill>
                  <a:srgbClr val="C00000"/>
                </a:solidFill>
              </a:rPr>
              <a:t>RALLI </a:t>
            </a:r>
            <a:r>
              <a:rPr lang="en-US" b="1" dirty="0" smtClean="0">
                <a:solidFill>
                  <a:srgbClr val="C00000"/>
                </a:solidFill>
              </a:rPr>
              <a:t>DEPORTIVO</a:t>
            </a:r>
            <a:endParaRPr lang="en-US" b="1" dirty="0">
              <a:solidFill>
                <a:srgbClr val="C00000"/>
              </a:solidFill>
            </a:endParaRPr>
          </a:p>
        </p:txBody>
      </p:sp>
    </p:spTree>
    <p:extLst>
      <p:ext uri="{BB962C8B-B14F-4D97-AF65-F5344CB8AC3E}">
        <p14:creationId xmlns:p14="http://schemas.microsoft.com/office/powerpoint/2010/main" val="41406340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D:\ \LÁZARO CÁRDENAS, POR UNA CULTURA LIBRE DE VILONECIA\IMG_20141031_100828.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7106" t="38581" b="11876"/>
          <a:stretch/>
        </p:blipFill>
        <p:spPr bwMode="auto">
          <a:xfrm>
            <a:off x="2314973" y="1438870"/>
            <a:ext cx="6258695" cy="28054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grpSp>
        <p:nvGrpSpPr>
          <p:cNvPr id="4" name="Grupo 39"/>
          <p:cNvGrpSpPr/>
          <p:nvPr/>
        </p:nvGrpSpPr>
        <p:grpSpPr>
          <a:xfrm>
            <a:off x="479286" y="2465550"/>
            <a:ext cx="1912114" cy="1414861"/>
            <a:chOff x="499167" y="4752016"/>
            <a:chExt cx="1912114" cy="1414861"/>
          </a:xfrm>
        </p:grpSpPr>
        <p:sp>
          <p:nvSpPr>
            <p:cNvPr id="5" name="Freeform 10"/>
            <p:cNvSpPr/>
            <p:nvPr/>
          </p:nvSpPr>
          <p:spPr>
            <a:xfrm rot="4138496">
              <a:off x="747793" y="4503390"/>
              <a:ext cx="1414861" cy="1912114"/>
            </a:xfrm>
            <a:custGeom>
              <a:avLst/>
              <a:gdLst>
                <a:gd name="connsiteX0" fmla="*/ 0 w 1451610"/>
                <a:gd name="connsiteY0" fmla="*/ 598170 h 1965960"/>
                <a:gd name="connsiteX1" fmla="*/ 1451610 w 1451610"/>
                <a:gd name="connsiteY1" fmla="*/ 0 h 1965960"/>
                <a:gd name="connsiteX2" fmla="*/ 1451610 w 1451610"/>
                <a:gd name="connsiteY2" fmla="*/ 1965960 h 1965960"/>
                <a:gd name="connsiteX3" fmla="*/ 0 w 1451610"/>
                <a:gd name="connsiteY3" fmla="*/ 1352550 h 1965960"/>
                <a:gd name="connsiteX4" fmla="*/ 0 w 1451610"/>
                <a:gd name="connsiteY4" fmla="*/ 598170 h 1965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1610" h="1965960">
                  <a:moveTo>
                    <a:pt x="0" y="598170"/>
                  </a:moveTo>
                  <a:lnTo>
                    <a:pt x="1451610" y="0"/>
                  </a:lnTo>
                  <a:lnTo>
                    <a:pt x="1451610" y="1965960"/>
                  </a:lnTo>
                  <a:lnTo>
                    <a:pt x="0" y="1352550"/>
                  </a:lnTo>
                  <a:lnTo>
                    <a:pt x="0" y="598170"/>
                  </a:lnTo>
                  <a:close/>
                </a:path>
              </a:pathLst>
            </a:custGeom>
            <a:gradFill flip="none" rotWithShape="1">
              <a:gsLst>
                <a:gs pos="0">
                  <a:srgbClr val="6C139D"/>
                </a:gs>
                <a:gs pos="100000">
                  <a:srgbClr val="AC61FF"/>
                </a:gs>
              </a:gsLst>
              <a:lin ang="10800000" scaled="1"/>
              <a:tileRect/>
            </a:gradFill>
            <a:ln w="12700">
              <a:solidFill>
                <a:schemeClr val="accent4">
                  <a:lumMod val="75000"/>
                </a:schemeClr>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88"/>
            <p:cNvSpPr txBox="1"/>
            <p:nvPr/>
          </p:nvSpPr>
          <p:spPr>
            <a:xfrm rot="20373808" flipH="1">
              <a:off x="889618" y="5489197"/>
              <a:ext cx="1252266" cy="461665"/>
            </a:xfrm>
            <a:prstGeom prst="rect">
              <a:avLst/>
            </a:prstGeom>
            <a:noFill/>
          </p:spPr>
          <p:txBody>
            <a:bodyPr wrap="none" rtlCol="0">
              <a:spAutoFit/>
            </a:bodyPr>
            <a:lstStyle/>
            <a:p>
              <a:pPr algn="ctr"/>
              <a:r>
                <a:rPr lang="en-US" sz="1200" b="1" dirty="0">
                  <a:solidFill>
                    <a:schemeClr val="bg1"/>
                  </a:solidFill>
                </a:rPr>
                <a:t>EVENTOS DE </a:t>
              </a:r>
            </a:p>
            <a:p>
              <a:pPr algn="ctr"/>
              <a:r>
                <a:rPr lang="en-US" sz="1200" b="1" dirty="0">
                  <a:solidFill>
                    <a:schemeClr val="bg1"/>
                  </a:solidFill>
                </a:rPr>
                <a:t>CONVIVENCIA</a:t>
              </a:r>
            </a:p>
          </p:txBody>
        </p:sp>
      </p:grpSp>
      <p:grpSp>
        <p:nvGrpSpPr>
          <p:cNvPr id="7" name="6 Grupo"/>
          <p:cNvGrpSpPr/>
          <p:nvPr/>
        </p:nvGrpSpPr>
        <p:grpSpPr>
          <a:xfrm>
            <a:off x="-70337" y="593238"/>
            <a:ext cx="2174182" cy="1985738"/>
            <a:chOff x="-2736045" y="556869"/>
            <a:chExt cx="2174182" cy="1985738"/>
          </a:xfrm>
        </p:grpSpPr>
        <p:sp>
          <p:nvSpPr>
            <p:cNvPr id="8" name="7 Elipse"/>
            <p:cNvSpPr/>
            <p:nvPr/>
          </p:nvSpPr>
          <p:spPr>
            <a:xfrm>
              <a:off x="-2736045" y="556869"/>
              <a:ext cx="2174182" cy="1985738"/>
            </a:xfrm>
            <a:prstGeom prst="ellipse">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9" name="8 Imagen" descr="C:\Users\Lenovo\Downloads\no violencia-03.jpg"/>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3556" t="13381" r="13381" b="8979"/>
            <a:stretch/>
          </p:blipFill>
          <p:spPr bwMode="auto">
            <a:xfrm>
              <a:off x="-2412776" y="966990"/>
              <a:ext cx="1512168" cy="1275414"/>
            </a:xfrm>
            <a:prstGeom prst="rect">
              <a:avLst/>
            </a:prstGeom>
            <a:solidFill>
              <a:schemeClr val="bg1"/>
            </a:solidFill>
            <a:ln>
              <a:noFill/>
            </a:ln>
            <a:extLst>
              <a:ext uri="{53640926-AAD7-44D8-BBD7-CCE9431645EC}">
                <a14:shadowObscured xmlns:a14="http://schemas.microsoft.com/office/drawing/2010/main"/>
              </a:ext>
            </a:extLst>
          </p:spPr>
        </p:pic>
      </p:grpSp>
      <p:pic>
        <p:nvPicPr>
          <p:cNvPr id="10" name="Picture 2" descr="C:\Users\Thinkpad\Documents\diana 2015\LC FOTOS 2\DSC07730.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7808" r="10303"/>
          <a:stretch/>
        </p:blipFill>
        <p:spPr bwMode="auto">
          <a:xfrm>
            <a:off x="2843808" y="4270632"/>
            <a:ext cx="2390215" cy="164266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1" name="Picture 3" descr="C:\Users\Thinkpad\Documents\diana 2015\LC FOTOS 2\DSC07735.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5149" t="21180"/>
          <a:stretch/>
        </p:blipFill>
        <p:spPr bwMode="auto">
          <a:xfrm>
            <a:off x="5724128" y="4306786"/>
            <a:ext cx="1944216" cy="153546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12" name="11 Rectángulo"/>
          <p:cNvSpPr/>
          <p:nvPr/>
        </p:nvSpPr>
        <p:spPr>
          <a:xfrm>
            <a:off x="3419872" y="807095"/>
            <a:ext cx="4752528" cy="461665"/>
          </a:xfrm>
          <a:prstGeom prst="rect">
            <a:avLst/>
          </a:prstGeom>
        </p:spPr>
        <p:txBody>
          <a:bodyPr wrap="square">
            <a:spAutoFit/>
          </a:bodyPr>
          <a:lstStyle/>
          <a:p>
            <a:pPr algn="r"/>
            <a:r>
              <a:rPr lang="es-ES_tradnl" sz="2400" b="1" i="1" dirty="0" smtClean="0">
                <a:solidFill>
                  <a:srgbClr val="C00000"/>
                </a:solidFill>
              </a:rPr>
              <a:t>MEMORIA FOTOGRÁFICA</a:t>
            </a:r>
            <a:endParaRPr lang="es-ES_tradnl" sz="2400" b="1" i="1" dirty="0">
              <a:solidFill>
                <a:srgbClr val="C00000"/>
              </a:solidFill>
            </a:endParaRPr>
          </a:p>
        </p:txBody>
      </p:sp>
    </p:spTree>
    <p:extLst>
      <p:ext uri="{BB962C8B-B14F-4D97-AF65-F5344CB8AC3E}">
        <p14:creationId xmlns:p14="http://schemas.microsoft.com/office/powerpoint/2010/main" val="2852367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Thinkpad\Documents\diana 2015\LC FOTOS 2\DSC07802.JPG"/>
          <p:cNvPicPr>
            <a:picLocks noChangeAspect="1" noChangeArrowheads="1"/>
          </p:cNvPicPr>
          <p:nvPr/>
        </p:nvPicPr>
        <p:blipFill rotWithShape="1">
          <a:blip r:embed="rId2">
            <a:extLst>
              <a:ext uri="{28A0092B-C50C-407E-A947-70E740481C1C}">
                <a14:useLocalDpi xmlns:a14="http://schemas.microsoft.com/office/drawing/2010/main" val="0"/>
              </a:ext>
            </a:extLst>
          </a:blip>
          <a:srcRect l="10965" t="25942" r="10935" b="37621"/>
          <a:stretch/>
        </p:blipFill>
        <p:spPr bwMode="auto">
          <a:xfrm>
            <a:off x="4297339" y="1440853"/>
            <a:ext cx="4267150" cy="1493098"/>
          </a:xfrm>
          <a:prstGeom prst="roundRect">
            <a:avLst>
              <a:gd name="adj" fmla="val 8594"/>
            </a:avLst>
          </a:prstGeom>
          <a:solidFill>
            <a:srgbClr val="FFFFFF">
              <a:shade val="85000"/>
            </a:srgbClr>
          </a:solidFill>
          <a:ln>
            <a:noFill/>
          </a:ln>
          <a:effectLst/>
          <a:extLst/>
        </p:spPr>
      </p:pic>
      <p:pic>
        <p:nvPicPr>
          <p:cNvPr id="9220" name="Picture 4" descr="C:\Users\Thinkpad\Documents\diana 2015\LC FOTOS 2\DSC07812.JPG"/>
          <p:cNvPicPr>
            <a:picLocks noChangeAspect="1" noChangeArrowheads="1"/>
          </p:cNvPicPr>
          <p:nvPr/>
        </p:nvPicPr>
        <p:blipFill rotWithShape="1">
          <a:blip r:embed="rId3">
            <a:extLst>
              <a:ext uri="{28A0092B-C50C-407E-A947-70E740481C1C}">
                <a14:useLocalDpi xmlns:a14="http://schemas.microsoft.com/office/drawing/2010/main" val="0"/>
              </a:ext>
            </a:extLst>
          </a:blip>
          <a:srcRect t="40824"/>
          <a:stretch/>
        </p:blipFill>
        <p:spPr bwMode="auto">
          <a:xfrm>
            <a:off x="3441582" y="3322291"/>
            <a:ext cx="5320698" cy="236145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grpSp>
        <p:nvGrpSpPr>
          <p:cNvPr id="6" name="Grupo 39"/>
          <p:cNvGrpSpPr/>
          <p:nvPr/>
        </p:nvGrpSpPr>
        <p:grpSpPr>
          <a:xfrm>
            <a:off x="395536" y="1916832"/>
            <a:ext cx="1912114" cy="1414861"/>
            <a:chOff x="499167" y="4752016"/>
            <a:chExt cx="1912114" cy="1414861"/>
          </a:xfrm>
        </p:grpSpPr>
        <p:sp>
          <p:nvSpPr>
            <p:cNvPr id="7" name="Freeform 10"/>
            <p:cNvSpPr/>
            <p:nvPr/>
          </p:nvSpPr>
          <p:spPr>
            <a:xfrm rot="4138496">
              <a:off x="747793" y="4503390"/>
              <a:ext cx="1414861" cy="1912114"/>
            </a:xfrm>
            <a:custGeom>
              <a:avLst/>
              <a:gdLst>
                <a:gd name="connsiteX0" fmla="*/ 0 w 1451610"/>
                <a:gd name="connsiteY0" fmla="*/ 598170 h 1965960"/>
                <a:gd name="connsiteX1" fmla="*/ 1451610 w 1451610"/>
                <a:gd name="connsiteY1" fmla="*/ 0 h 1965960"/>
                <a:gd name="connsiteX2" fmla="*/ 1451610 w 1451610"/>
                <a:gd name="connsiteY2" fmla="*/ 1965960 h 1965960"/>
                <a:gd name="connsiteX3" fmla="*/ 0 w 1451610"/>
                <a:gd name="connsiteY3" fmla="*/ 1352550 h 1965960"/>
                <a:gd name="connsiteX4" fmla="*/ 0 w 1451610"/>
                <a:gd name="connsiteY4" fmla="*/ 598170 h 1965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1610" h="1965960">
                  <a:moveTo>
                    <a:pt x="0" y="598170"/>
                  </a:moveTo>
                  <a:lnTo>
                    <a:pt x="1451610" y="0"/>
                  </a:lnTo>
                  <a:lnTo>
                    <a:pt x="1451610" y="1965960"/>
                  </a:lnTo>
                  <a:lnTo>
                    <a:pt x="0" y="1352550"/>
                  </a:lnTo>
                  <a:lnTo>
                    <a:pt x="0" y="598170"/>
                  </a:lnTo>
                  <a:close/>
                </a:path>
              </a:pathLst>
            </a:custGeom>
            <a:gradFill flip="none" rotWithShape="1">
              <a:gsLst>
                <a:gs pos="0">
                  <a:srgbClr val="6C139D"/>
                </a:gs>
                <a:gs pos="100000">
                  <a:srgbClr val="AC61FF"/>
                </a:gs>
              </a:gsLst>
              <a:lin ang="10800000" scaled="1"/>
              <a:tileRect/>
            </a:gradFill>
            <a:ln w="12700">
              <a:solidFill>
                <a:schemeClr val="accent4">
                  <a:lumMod val="75000"/>
                </a:schemeClr>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88"/>
            <p:cNvSpPr txBox="1"/>
            <p:nvPr/>
          </p:nvSpPr>
          <p:spPr>
            <a:xfrm rot="20373808" flipH="1">
              <a:off x="870831" y="5489197"/>
              <a:ext cx="1289840" cy="461665"/>
            </a:xfrm>
            <a:prstGeom prst="rect">
              <a:avLst/>
            </a:prstGeom>
            <a:noFill/>
          </p:spPr>
          <p:txBody>
            <a:bodyPr wrap="none" rtlCol="0">
              <a:spAutoFit/>
            </a:bodyPr>
            <a:lstStyle/>
            <a:p>
              <a:pPr algn="ctr"/>
              <a:r>
                <a:rPr lang="en-US" sz="1200" b="1" dirty="0">
                  <a:solidFill>
                    <a:schemeClr val="bg1"/>
                  </a:solidFill>
                </a:rPr>
                <a:t>EVENTOS DE </a:t>
              </a:r>
            </a:p>
            <a:p>
              <a:pPr algn="ctr"/>
              <a:r>
                <a:rPr lang="en-US" sz="1200" b="1" dirty="0">
                  <a:solidFill>
                    <a:schemeClr val="bg1"/>
                  </a:solidFill>
                </a:rPr>
                <a:t>CONVIVENCIA</a:t>
              </a:r>
            </a:p>
          </p:txBody>
        </p:sp>
      </p:grpSp>
      <p:grpSp>
        <p:nvGrpSpPr>
          <p:cNvPr id="9" name="8 Grupo"/>
          <p:cNvGrpSpPr/>
          <p:nvPr/>
        </p:nvGrpSpPr>
        <p:grpSpPr>
          <a:xfrm>
            <a:off x="107504" y="501867"/>
            <a:ext cx="2174182" cy="1985738"/>
            <a:chOff x="-2736045" y="556869"/>
            <a:chExt cx="2174182" cy="1985738"/>
          </a:xfrm>
        </p:grpSpPr>
        <p:sp>
          <p:nvSpPr>
            <p:cNvPr id="10" name="9 Elipse"/>
            <p:cNvSpPr/>
            <p:nvPr/>
          </p:nvSpPr>
          <p:spPr>
            <a:xfrm>
              <a:off x="-2736045" y="556869"/>
              <a:ext cx="2174182" cy="1985738"/>
            </a:xfrm>
            <a:prstGeom prst="ellipse">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10 Imagen" descr="C:\Users\Lenovo\Downloads\no violencia-03.jpg"/>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13556" t="13381" r="13381" b="8979"/>
            <a:stretch/>
          </p:blipFill>
          <p:spPr bwMode="auto">
            <a:xfrm>
              <a:off x="-2412776" y="966990"/>
              <a:ext cx="1512168" cy="1275414"/>
            </a:xfrm>
            <a:prstGeom prst="rect">
              <a:avLst/>
            </a:prstGeom>
            <a:solidFill>
              <a:schemeClr val="bg1"/>
            </a:solidFill>
            <a:ln>
              <a:noFill/>
            </a:ln>
            <a:extLst>
              <a:ext uri="{53640926-AAD7-44D8-BBD7-CCE9431645EC}">
                <a14:shadowObscured xmlns:a14="http://schemas.microsoft.com/office/drawing/2010/main"/>
              </a:ext>
            </a:extLst>
          </p:spPr>
        </p:pic>
      </p:grpSp>
      <p:pic>
        <p:nvPicPr>
          <p:cNvPr id="12" name="Picture 3" descr="C:\Users\Thinkpad\Documents\diana 2015\LC FOTOS 2\DSC07807.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33556"/>
          <a:stretch/>
        </p:blipFill>
        <p:spPr bwMode="auto">
          <a:xfrm>
            <a:off x="457909" y="4221088"/>
            <a:ext cx="2889955" cy="1440160"/>
          </a:xfrm>
          <a:prstGeom prst="roundRect">
            <a:avLst>
              <a:gd name="adj" fmla="val 8594"/>
            </a:avLst>
          </a:prstGeom>
          <a:solidFill>
            <a:srgbClr val="FFFFFF">
              <a:shade val="85000"/>
            </a:srgbClr>
          </a:solidFill>
          <a:ln>
            <a:noFill/>
          </a:ln>
          <a:effectLst/>
          <a:extLst/>
        </p:spPr>
      </p:pic>
      <p:sp>
        <p:nvSpPr>
          <p:cNvPr id="13" name="12 Rectángulo"/>
          <p:cNvSpPr/>
          <p:nvPr/>
        </p:nvSpPr>
        <p:spPr>
          <a:xfrm>
            <a:off x="3419872" y="735087"/>
            <a:ext cx="4752528" cy="461665"/>
          </a:xfrm>
          <a:prstGeom prst="rect">
            <a:avLst/>
          </a:prstGeom>
        </p:spPr>
        <p:txBody>
          <a:bodyPr wrap="square">
            <a:spAutoFit/>
          </a:bodyPr>
          <a:lstStyle/>
          <a:p>
            <a:pPr algn="r"/>
            <a:r>
              <a:rPr lang="es-ES_tradnl" sz="2400" b="1" i="1" dirty="0" smtClean="0">
                <a:solidFill>
                  <a:srgbClr val="C00000"/>
                </a:solidFill>
              </a:rPr>
              <a:t>MEMORIA FOTOGRÁFICA</a:t>
            </a:r>
            <a:endParaRPr lang="es-ES_tradnl" sz="2400" b="1" i="1" dirty="0">
              <a:solidFill>
                <a:srgbClr val="C00000"/>
              </a:solidFill>
            </a:endParaRPr>
          </a:p>
        </p:txBody>
      </p:sp>
      <p:sp>
        <p:nvSpPr>
          <p:cNvPr id="14" name="13 Rectángulo"/>
          <p:cNvSpPr/>
          <p:nvPr/>
        </p:nvSpPr>
        <p:spPr>
          <a:xfrm rot="19911361">
            <a:off x="2224768" y="1995229"/>
            <a:ext cx="2019350" cy="646331"/>
          </a:xfrm>
          <a:prstGeom prst="rect">
            <a:avLst/>
          </a:prstGeom>
        </p:spPr>
        <p:txBody>
          <a:bodyPr wrap="square">
            <a:spAutoFit/>
          </a:bodyPr>
          <a:lstStyle/>
          <a:p>
            <a:pPr algn="ctr"/>
            <a:r>
              <a:rPr lang="en-US" b="1" dirty="0" smtClean="0">
                <a:solidFill>
                  <a:srgbClr val="C00000"/>
                </a:solidFill>
              </a:rPr>
              <a:t>MACRO</a:t>
            </a:r>
          </a:p>
          <a:p>
            <a:pPr algn="ctr"/>
            <a:r>
              <a:rPr lang="en-US" b="1" dirty="0" smtClean="0">
                <a:solidFill>
                  <a:srgbClr val="C00000"/>
                </a:solidFill>
              </a:rPr>
              <a:t>CONVIVENCIA</a:t>
            </a:r>
            <a:endParaRPr lang="en-US" b="1" dirty="0">
              <a:solidFill>
                <a:srgbClr val="C00000"/>
              </a:solidFill>
            </a:endParaRPr>
          </a:p>
        </p:txBody>
      </p:sp>
    </p:spTree>
    <p:extLst>
      <p:ext uri="{BB962C8B-B14F-4D97-AF65-F5344CB8AC3E}">
        <p14:creationId xmlns:p14="http://schemas.microsoft.com/office/powerpoint/2010/main" val="9316674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3 Rectángulo"/>
          <p:cNvSpPr/>
          <p:nvPr/>
        </p:nvSpPr>
        <p:spPr>
          <a:xfrm>
            <a:off x="971601" y="260648"/>
            <a:ext cx="7272808" cy="830997"/>
          </a:xfrm>
          <a:prstGeom prst="rect">
            <a:avLst/>
          </a:prstGeom>
        </p:spPr>
        <p:txBody>
          <a:bodyPr wrap="square">
            <a:spAutoFit/>
          </a:bodyPr>
          <a:lstStyle/>
          <a:p>
            <a:pPr algn="r"/>
            <a:r>
              <a:rPr lang="es-MX" sz="2400" b="1" i="1" dirty="0" smtClean="0">
                <a:solidFill>
                  <a:schemeClr val="tx1">
                    <a:lumMod val="75000"/>
                    <a:lumOff val="25000"/>
                  </a:schemeClr>
                </a:solidFill>
                <a:latin typeface="Arial" pitchFamily="34" charset="0"/>
                <a:cs typeface="Arial" pitchFamily="34" charset="0"/>
              </a:rPr>
              <a:t>RECURSOS EMPLEADOS </a:t>
            </a:r>
          </a:p>
          <a:p>
            <a:pPr algn="r"/>
            <a:r>
              <a:rPr lang="es-MX" sz="2400" b="1" i="1" dirty="0" smtClean="0">
                <a:solidFill>
                  <a:schemeClr val="tx1">
                    <a:lumMod val="75000"/>
                    <a:lumOff val="25000"/>
                  </a:schemeClr>
                </a:solidFill>
                <a:latin typeface="Arial" pitchFamily="34" charset="0"/>
                <a:cs typeface="Arial" pitchFamily="34" charset="0"/>
              </a:rPr>
              <a:t>( Humanos, financieros y materiales)</a:t>
            </a:r>
            <a:endParaRPr lang="es-MX" sz="2400" b="1" i="1" dirty="0">
              <a:solidFill>
                <a:schemeClr val="tx1">
                  <a:lumMod val="75000"/>
                  <a:lumOff val="25000"/>
                </a:schemeClr>
              </a:solidFill>
            </a:endParaRPr>
          </a:p>
        </p:txBody>
      </p:sp>
      <p:sp>
        <p:nvSpPr>
          <p:cNvPr id="2" name="1 Rectángulo"/>
          <p:cNvSpPr/>
          <p:nvPr/>
        </p:nvSpPr>
        <p:spPr>
          <a:xfrm>
            <a:off x="683568" y="1181065"/>
            <a:ext cx="7200800" cy="5355312"/>
          </a:xfrm>
          <a:prstGeom prst="rect">
            <a:avLst/>
          </a:prstGeom>
        </p:spPr>
        <p:txBody>
          <a:bodyPr wrap="square">
            <a:spAutoFit/>
          </a:bodyPr>
          <a:lstStyle/>
          <a:p>
            <a:pPr algn="just"/>
            <a:r>
              <a:rPr lang="es-MX" b="1" dirty="0"/>
              <a:t>Para la realización de las actividades </a:t>
            </a:r>
            <a:r>
              <a:rPr lang="es-MX" b="1" dirty="0" smtClean="0"/>
              <a:t>se </a:t>
            </a:r>
            <a:r>
              <a:rPr lang="es-MX" b="1" dirty="0"/>
              <a:t>requirió de la participación de personal calificado los cuales incluyen</a:t>
            </a:r>
            <a:r>
              <a:rPr lang="es-MX" b="1" dirty="0" smtClean="0"/>
              <a:t>:</a:t>
            </a:r>
          </a:p>
          <a:p>
            <a:pPr algn="just"/>
            <a:endParaRPr lang="es-MX" b="1" dirty="0"/>
          </a:p>
          <a:p>
            <a:pPr marL="285750" indent="-285750" algn="just">
              <a:buFont typeface="Arial" pitchFamily="34" charset="0"/>
              <a:buChar char="•"/>
            </a:pPr>
            <a:r>
              <a:rPr lang="es-MX" dirty="0"/>
              <a:t>Presidente municipal </a:t>
            </a:r>
          </a:p>
          <a:p>
            <a:pPr marL="285750" indent="-285750" algn="just">
              <a:buFont typeface="Arial" pitchFamily="34" charset="0"/>
              <a:buChar char="•"/>
            </a:pPr>
            <a:r>
              <a:rPr lang="es-MX" dirty="0"/>
              <a:t>Autoridades municipales </a:t>
            </a:r>
          </a:p>
          <a:p>
            <a:pPr marL="285750" indent="-285750" algn="just">
              <a:buFont typeface="Arial" pitchFamily="34" charset="0"/>
              <a:buChar char="•"/>
            </a:pPr>
            <a:r>
              <a:rPr lang="es-MX" dirty="0"/>
              <a:t>Psicólogo</a:t>
            </a:r>
          </a:p>
          <a:p>
            <a:pPr marL="285750" indent="-285750" algn="just">
              <a:buFont typeface="Arial" pitchFamily="34" charset="0"/>
              <a:buChar char="•"/>
            </a:pPr>
            <a:r>
              <a:rPr lang="es-MX" dirty="0"/>
              <a:t>Personal de Cultura</a:t>
            </a:r>
          </a:p>
          <a:p>
            <a:pPr marL="285750" indent="-285750" algn="just">
              <a:buFont typeface="Arial" pitchFamily="34" charset="0"/>
              <a:buChar char="•"/>
            </a:pPr>
            <a:r>
              <a:rPr lang="es-MX" dirty="0"/>
              <a:t>Instructores deportivos,</a:t>
            </a:r>
          </a:p>
          <a:p>
            <a:pPr marL="285750" indent="-285750" algn="just">
              <a:buFont typeface="Arial" pitchFamily="34" charset="0"/>
              <a:buChar char="•"/>
            </a:pPr>
            <a:r>
              <a:rPr lang="es-MX" dirty="0"/>
              <a:t>Asistencia </a:t>
            </a:r>
            <a:r>
              <a:rPr lang="es-MX" dirty="0" smtClean="0"/>
              <a:t>medica</a:t>
            </a:r>
          </a:p>
          <a:p>
            <a:pPr algn="just"/>
            <a:endParaRPr lang="es-MX" dirty="0"/>
          </a:p>
          <a:p>
            <a:pPr algn="just"/>
            <a:r>
              <a:rPr lang="es-MX" dirty="0"/>
              <a:t>En cuanto a recursos Económicos se utilizó un total de 250,000 pesos tomando en cuanto que el Municipio aporto 125,000 aunado al recurso Federal proveniente del Programa de Comunidades Saludables por la cantidad de 125,000.</a:t>
            </a:r>
          </a:p>
          <a:p>
            <a:endParaRPr lang="es-MX" dirty="0" smtClean="0"/>
          </a:p>
          <a:p>
            <a:r>
              <a:rPr lang="es-MX" dirty="0" smtClean="0"/>
              <a:t>Se utilizaron también recursos materiales como playeras, lonas, gorras, lonch, folletos, regalos para alumnos, cofee break, entre otros.</a:t>
            </a:r>
            <a:endParaRPr lang="es-MX" dirty="0"/>
          </a:p>
          <a:p>
            <a:endParaRPr lang="es-MX"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53433"/>
          <a:stretch/>
        </p:blipFill>
        <p:spPr bwMode="auto">
          <a:xfrm>
            <a:off x="5148064" y="1999836"/>
            <a:ext cx="3040446" cy="17114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2262" y="6271468"/>
            <a:ext cx="8497887"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833741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572000" y="836712"/>
            <a:ext cx="3816424" cy="4401205"/>
          </a:xfrm>
          <a:prstGeom prst="rect">
            <a:avLst/>
          </a:prstGeom>
        </p:spPr>
        <p:txBody>
          <a:bodyPr wrap="square">
            <a:spAutoFit/>
          </a:bodyPr>
          <a:lstStyle/>
          <a:p>
            <a:pPr algn="just"/>
            <a:endParaRPr lang="es-MX" sz="2000" b="1" dirty="0"/>
          </a:p>
          <a:p>
            <a:pPr algn="just"/>
            <a:r>
              <a:rPr lang="es-MX" sz="2000" b="1" dirty="0"/>
              <a:t>Municipio: Lázaro Cárdenas, Tlaxcala.  		</a:t>
            </a:r>
            <a:endParaRPr lang="es-MX" sz="2000" b="1" dirty="0" smtClean="0"/>
          </a:p>
          <a:p>
            <a:pPr algn="just"/>
            <a:r>
              <a:rPr lang="es-MX" sz="2000" b="1" dirty="0" smtClean="0"/>
              <a:t>Entidad </a:t>
            </a:r>
            <a:r>
              <a:rPr lang="es-MX" sz="2000" b="1" dirty="0"/>
              <a:t>federativa: Tlaxcala</a:t>
            </a:r>
          </a:p>
          <a:p>
            <a:pPr algn="just"/>
            <a:endParaRPr lang="es-MX" sz="2000" b="1" dirty="0"/>
          </a:p>
          <a:p>
            <a:pPr algn="just"/>
            <a:r>
              <a:rPr lang="es-MX" sz="2000" b="1" dirty="0"/>
              <a:t>El municipio cuenta con 2,769 habitantes, </a:t>
            </a:r>
            <a:r>
              <a:rPr lang="es-MX" sz="2000" b="1" dirty="0" smtClean="0"/>
              <a:t>de los cuales 559 son adolescentes, siendo </a:t>
            </a:r>
            <a:r>
              <a:rPr lang="es-MX" sz="2000" b="1" dirty="0"/>
              <a:t>una amplia zona de bosques de coníferas propias para deportes de montaña. La principal actividad radica en la agricultura.</a:t>
            </a:r>
          </a:p>
          <a:p>
            <a:r>
              <a:rPr lang="es-MX" sz="2000" b="1" dirty="0" smtClean="0"/>
              <a:t> </a:t>
            </a:r>
            <a:endParaRPr lang="es-MX" sz="2000" b="1" dirty="0"/>
          </a:p>
        </p:txBody>
      </p:sp>
      <p:sp>
        <p:nvSpPr>
          <p:cNvPr id="3" name="2 Rectángulo"/>
          <p:cNvSpPr/>
          <p:nvPr/>
        </p:nvSpPr>
        <p:spPr>
          <a:xfrm>
            <a:off x="3038694" y="548680"/>
            <a:ext cx="5637762" cy="461665"/>
          </a:xfrm>
          <a:prstGeom prst="rect">
            <a:avLst/>
          </a:prstGeom>
        </p:spPr>
        <p:txBody>
          <a:bodyPr wrap="none">
            <a:spAutoFit/>
          </a:bodyPr>
          <a:lstStyle/>
          <a:p>
            <a:r>
              <a:rPr lang="es-MX" sz="2400" b="1" i="1" dirty="0" smtClean="0">
                <a:solidFill>
                  <a:schemeClr val="tx1">
                    <a:lumMod val="75000"/>
                    <a:lumOff val="25000"/>
                  </a:schemeClr>
                </a:solidFill>
              </a:rPr>
              <a:t>DATOS GENERALES DEL </a:t>
            </a:r>
            <a:r>
              <a:rPr lang="es-MX" sz="2400" b="1" i="1" dirty="0">
                <a:solidFill>
                  <a:schemeClr val="tx1">
                    <a:lumMod val="75000"/>
                    <a:lumOff val="25000"/>
                  </a:schemeClr>
                </a:solidFill>
              </a:rPr>
              <a:t>MUNICIPIO</a:t>
            </a: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6661" y="1548893"/>
            <a:ext cx="3791322" cy="27860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6661" y="5237917"/>
            <a:ext cx="7920037" cy="1049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211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980329" y="408469"/>
            <a:ext cx="7272808" cy="461665"/>
          </a:xfrm>
          <a:prstGeom prst="rect">
            <a:avLst/>
          </a:prstGeom>
        </p:spPr>
        <p:txBody>
          <a:bodyPr wrap="square">
            <a:spAutoFit/>
          </a:bodyPr>
          <a:lstStyle/>
          <a:p>
            <a:pPr algn="r"/>
            <a:r>
              <a:rPr lang="es-MX" sz="2400" b="1" i="1" dirty="0" smtClean="0">
                <a:solidFill>
                  <a:schemeClr val="bg1"/>
                </a:solidFill>
                <a:latin typeface="Arial" pitchFamily="34" charset="0"/>
                <a:cs typeface="Arial" pitchFamily="34" charset="0"/>
              </a:rPr>
              <a:t>CRITERIOS DE EVALUACIÓN</a:t>
            </a:r>
            <a:endParaRPr lang="es-MX" sz="2400" b="1" i="1" dirty="0">
              <a:solidFill>
                <a:schemeClr val="bg1"/>
              </a:solidFill>
            </a:endParaRPr>
          </a:p>
        </p:txBody>
      </p:sp>
      <p:sp>
        <p:nvSpPr>
          <p:cNvPr id="2" name="1 Rectángulo"/>
          <p:cNvSpPr/>
          <p:nvPr/>
        </p:nvSpPr>
        <p:spPr>
          <a:xfrm>
            <a:off x="395536" y="692696"/>
            <a:ext cx="8424936" cy="1938992"/>
          </a:xfrm>
          <a:prstGeom prst="rect">
            <a:avLst/>
          </a:prstGeom>
        </p:spPr>
        <p:txBody>
          <a:bodyPr wrap="square">
            <a:spAutoFit/>
          </a:bodyPr>
          <a:lstStyle/>
          <a:p>
            <a:pPr algn="just"/>
            <a:r>
              <a:rPr lang="es-MX" sz="2000" dirty="0" smtClean="0"/>
              <a:t>La </a:t>
            </a:r>
            <a:r>
              <a:rPr lang="es-MX" sz="2000" dirty="0"/>
              <a:t>evaluación externa se centró, principalmente en los siguientes aspectos: </a:t>
            </a:r>
          </a:p>
          <a:p>
            <a:pPr algn="just"/>
            <a:r>
              <a:rPr lang="es-MX" sz="2000" dirty="0" smtClean="0"/>
              <a:t>1)Datos </a:t>
            </a:r>
            <a:r>
              <a:rPr lang="es-MX" sz="2000" dirty="0"/>
              <a:t>generales de los encuestados; </a:t>
            </a:r>
          </a:p>
          <a:p>
            <a:pPr algn="just"/>
            <a:r>
              <a:rPr lang="es-MX" sz="2000" dirty="0" smtClean="0"/>
              <a:t>2)Conductas </a:t>
            </a:r>
            <a:r>
              <a:rPr lang="es-MX" sz="2000" dirty="0"/>
              <a:t>no saludables en las y los </a:t>
            </a:r>
            <a:r>
              <a:rPr lang="es-MX" sz="2000" dirty="0" smtClean="0"/>
              <a:t>	jóvenes</a:t>
            </a:r>
            <a:endParaRPr lang="es-MX" sz="2000" dirty="0"/>
          </a:p>
          <a:p>
            <a:pPr algn="just"/>
            <a:r>
              <a:rPr lang="es-MX" sz="2000" dirty="0" smtClean="0"/>
              <a:t>Prácticas </a:t>
            </a:r>
            <a:r>
              <a:rPr lang="es-MX" sz="2000" dirty="0"/>
              <a:t>saludables para una sana </a:t>
            </a:r>
            <a:r>
              <a:rPr lang="es-MX" sz="2000" dirty="0" smtClean="0"/>
              <a:t>convivencia</a:t>
            </a:r>
            <a:r>
              <a:rPr lang="es-MX" sz="2000" dirty="0"/>
              <a:t>; e  </a:t>
            </a:r>
          </a:p>
          <a:p>
            <a:pPr algn="just"/>
            <a:r>
              <a:rPr lang="es-MX" sz="2000" dirty="0" smtClean="0"/>
              <a:t>3)Impacto </a:t>
            </a:r>
            <a:r>
              <a:rPr lang="es-MX" sz="2000" dirty="0"/>
              <a:t>de las actividades realizadas por el </a:t>
            </a:r>
            <a:r>
              <a:rPr lang="es-MX" sz="2000" dirty="0" smtClean="0"/>
              <a:t>municipio</a:t>
            </a:r>
            <a:endParaRPr lang="es-MX" sz="2000" dirty="0"/>
          </a:p>
        </p:txBody>
      </p:sp>
      <p:sp>
        <p:nvSpPr>
          <p:cNvPr id="3" name="2 Rectángulo"/>
          <p:cNvSpPr/>
          <p:nvPr/>
        </p:nvSpPr>
        <p:spPr>
          <a:xfrm>
            <a:off x="323528" y="2636912"/>
            <a:ext cx="8568952" cy="1200329"/>
          </a:xfrm>
          <a:prstGeom prst="rect">
            <a:avLst/>
          </a:prstGeom>
        </p:spPr>
        <p:txBody>
          <a:bodyPr wrap="square">
            <a:spAutoFit/>
          </a:bodyPr>
          <a:lstStyle/>
          <a:p>
            <a:pPr algn="ctr"/>
            <a:r>
              <a:rPr lang="es-MX" dirty="0"/>
              <a:t>A partir de las actividades realizadas </a:t>
            </a:r>
            <a:r>
              <a:rPr lang="es-MX" dirty="0" smtClean="0"/>
              <a:t>en las escuelas , los alumnos contestan a la siguiente pregunta:  </a:t>
            </a:r>
          </a:p>
          <a:p>
            <a:pPr algn="ctr"/>
            <a:r>
              <a:rPr lang="es-MX" dirty="0" smtClean="0"/>
              <a:t>¿</a:t>
            </a:r>
            <a:r>
              <a:rPr lang="es-MX" dirty="0"/>
              <a:t>ha mejorado tu forma de relacionarte </a:t>
            </a:r>
            <a:r>
              <a:rPr lang="es-MX" dirty="0" smtClean="0"/>
              <a:t>con </a:t>
            </a:r>
            <a:r>
              <a:rPr lang="es-MX" dirty="0"/>
              <a:t>tus compañeros y vecinos de la comunidad? </a:t>
            </a:r>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156" t="28354" r="13750" b="29343"/>
          <a:stretch/>
        </p:blipFill>
        <p:spPr bwMode="auto">
          <a:xfrm>
            <a:off x="1298052" y="3789040"/>
            <a:ext cx="6586316" cy="2040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0760436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513" r="2920"/>
          <a:stretch/>
        </p:blipFill>
        <p:spPr bwMode="auto">
          <a:xfrm>
            <a:off x="325623" y="836712"/>
            <a:ext cx="8496944" cy="4563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7 CuadroTexto"/>
          <p:cNvSpPr txBox="1"/>
          <p:nvPr/>
        </p:nvSpPr>
        <p:spPr>
          <a:xfrm>
            <a:off x="3597797" y="2751110"/>
            <a:ext cx="2016224" cy="1323439"/>
          </a:xfrm>
          <a:prstGeom prst="rect">
            <a:avLst/>
          </a:prstGeom>
          <a:noFill/>
        </p:spPr>
        <p:txBody>
          <a:bodyPr wrap="square" rtlCol="0">
            <a:spAutoFit/>
          </a:bodyPr>
          <a:lstStyle/>
          <a:p>
            <a:pPr marL="342900" indent="-342900">
              <a:buFont typeface="Wingdings" pitchFamily="2" charset="2"/>
              <a:buChar char="ü"/>
            </a:pPr>
            <a:r>
              <a:rPr lang="es-MX" sz="2000" b="1" i="1" dirty="0" smtClean="0">
                <a:solidFill>
                  <a:srgbClr val="C00000"/>
                </a:solidFill>
              </a:rPr>
              <a:t>Estudiantes</a:t>
            </a:r>
          </a:p>
          <a:p>
            <a:pPr marL="342900" indent="-342900">
              <a:buFont typeface="Wingdings" pitchFamily="2" charset="2"/>
              <a:buChar char="ü"/>
            </a:pPr>
            <a:r>
              <a:rPr lang="es-MX" sz="2000" b="1" i="1" dirty="0" smtClean="0">
                <a:solidFill>
                  <a:srgbClr val="C00000"/>
                </a:solidFill>
              </a:rPr>
              <a:t>Familias</a:t>
            </a:r>
          </a:p>
          <a:p>
            <a:pPr marL="342900" indent="-342900">
              <a:buFont typeface="Wingdings" pitchFamily="2" charset="2"/>
              <a:buChar char="ü"/>
            </a:pPr>
            <a:r>
              <a:rPr lang="es-MX" sz="2000" b="1" i="1" dirty="0" smtClean="0">
                <a:solidFill>
                  <a:srgbClr val="C00000"/>
                </a:solidFill>
              </a:rPr>
              <a:t>Integrantes</a:t>
            </a:r>
          </a:p>
          <a:p>
            <a:r>
              <a:rPr lang="es-MX" sz="2000" b="1" i="1" dirty="0">
                <a:solidFill>
                  <a:srgbClr val="C00000"/>
                </a:solidFill>
              </a:rPr>
              <a:t> </a:t>
            </a:r>
            <a:r>
              <a:rPr lang="es-MX" sz="2000" b="1" i="1" dirty="0" smtClean="0">
                <a:solidFill>
                  <a:srgbClr val="C00000"/>
                </a:solidFill>
              </a:rPr>
              <a:t> del Municipio</a:t>
            </a:r>
          </a:p>
        </p:txBody>
      </p:sp>
      <p:sp>
        <p:nvSpPr>
          <p:cNvPr id="9" name="8 CuadroTexto"/>
          <p:cNvSpPr txBox="1"/>
          <p:nvPr/>
        </p:nvSpPr>
        <p:spPr>
          <a:xfrm>
            <a:off x="5940152" y="2736392"/>
            <a:ext cx="2140330" cy="1631216"/>
          </a:xfrm>
          <a:prstGeom prst="rect">
            <a:avLst/>
          </a:prstGeom>
          <a:noFill/>
        </p:spPr>
        <p:txBody>
          <a:bodyPr wrap="none" rtlCol="0">
            <a:spAutoFit/>
          </a:bodyPr>
          <a:lstStyle>
            <a:defPPr>
              <a:defRPr lang="es-ES"/>
            </a:defPPr>
            <a:lvl1pPr>
              <a:defRPr sz="2400" b="1" i="1">
                <a:solidFill>
                  <a:schemeClr val="bg1"/>
                </a:solidFill>
              </a:defRPr>
            </a:lvl1pPr>
          </a:lstStyle>
          <a:p>
            <a:pPr marL="342900" indent="-342900">
              <a:buFont typeface="Wingdings" pitchFamily="2" charset="2"/>
              <a:buChar char="ü"/>
            </a:pPr>
            <a:r>
              <a:rPr lang="es-MX" sz="2000" dirty="0" smtClean="0">
                <a:solidFill>
                  <a:schemeClr val="tx1">
                    <a:lumMod val="75000"/>
                    <a:lumOff val="25000"/>
                  </a:schemeClr>
                </a:solidFill>
              </a:rPr>
              <a:t>Participación</a:t>
            </a:r>
          </a:p>
          <a:p>
            <a:pPr marL="342900" indent="-342900">
              <a:buFont typeface="Wingdings" pitchFamily="2" charset="2"/>
              <a:buChar char="ü"/>
            </a:pPr>
            <a:r>
              <a:rPr lang="es-MX" sz="2000" dirty="0" smtClean="0">
                <a:solidFill>
                  <a:schemeClr val="tx1">
                    <a:lumMod val="75000"/>
                    <a:lumOff val="25000"/>
                  </a:schemeClr>
                </a:solidFill>
              </a:rPr>
              <a:t>Entusiasmo</a:t>
            </a:r>
          </a:p>
          <a:p>
            <a:pPr marL="342900" indent="-342900">
              <a:buFont typeface="Wingdings" pitchFamily="2" charset="2"/>
              <a:buChar char="ü"/>
            </a:pPr>
            <a:r>
              <a:rPr lang="es-MX" sz="2000" dirty="0" smtClean="0">
                <a:solidFill>
                  <a:schemeClr val="tx1">
                    <a:lumMod val="75000"/>
                    <a:lumOff val="25000"/>
                  </a:schemeClr>
                </a:solidFill>
              </a:rPr>
              <a:t>Aprendizaje</a:t>
            </a:r>
          </a:p>
          <a:p>
            <a:pPr marL="342900" indent="-342900">
              <a:buFont typeface="Wingdings" pitchFamily="2" charset="2"/>
              <a:buChar char="ü"/>
            </a:pPr>
            <a:r>
              <a:rPr lang="es-MX" sz="2000" dirty="0" smtClean="0">
                <a:solidFill>
                  <a:schemeClr val="tx1">
                    <a:lumMod val="75000"/>
                    <a:lumOff val="25000"/>
                  </a:schemeClr>
                </a:solidFill>
              </a:rPr>
              <a:t>Compromiso</a:t>
            </a:r>
          </a:p>
          <a:p>
            <a:pPr marL="342900" indent="-342900">
              <a:buFont typeface="Wingdings" pitchFamily="2" charset="2"/>
              <a:buChar char="ü"/>
            </a:pPr>
            <a:endParaRPr lang="es-MX" sz="2000" dirty="0">
              <a:solidFill>
                <a:schemeClr val="tx1">
                  <a:lumMod val="75000"/>
                  <a:lumOff val="25000"/>
                </a:schemeClr>
              </a:solidFill>
            </a:endParaRPr>
          </a:p>
        </p:txBody>
      </p:sp>
      <p:sp>
        <p:nvSpPr>
          <p:cNvPr id="10" name="9 Rectángulo"/>
          <p:cNvSpPr/>
          <p:nvPr/>
        </p:nvSpPr>
        <p:spPr>
          <a:xfrm>
            <a:off x="325623" y="4388883"/>
            <a:ext cx="8496944" cy="830997"/>
          </a:xfrm>
          <a:prstGeom prst="rect">
            <a:avLst/>
          </a:prstGeom>
          <a:noFill/>
        </p:spPr>
        <p:txBody>
          <a:bodyPr wrap="square" anchor="ctr">
            <a:spAutoFit/>
          </a:bodyPr>
          <a:lstStyle/>
          <a:p>
            <a:pPr algn="ctr">
              <a:defRPr/>
            </a:pPr>
            <a:r>
              <a:rPr lang="es-MX" sz="2400" b="1" i="1" dirty="0" smtClean="0">
                <a:solidFill>
                  <a:schemeClr val="tx1">
                    <a:lumMod val="65000"/>
                    <a:lumOff val="35000"/>
                  </a:schemeClr>
                </a:solidFill>
                <a:latin typeface="Calibri" pitchFamily="34" charset="0"/>
                <a:cs typeface="Calibri" pitchFamily="34" charset="0"/>
              </a:rPr>
              <a:t>LÁZARO CÁRDENAS  </a:t>
            </a:r>
          </a:p>
          <a:p>
            <a:pPr algn="ctr">
              <a:defRPr/>
            </a:pPr>
            <a:r>
              <a:rPr lang="es-MX" sz="2400" b="1" i="1" dirty="0" smtClean="0">
                <a:solidFill>
                  <a:schemeClr val="tx1">
                    <a:lumMod val="65000"/>
                    <a:lumOff val="35000"/>
                  </a:schemeClr>
                </a:solidFill>
                <a:latin typeface="Calibri" pitchFamily="34" charset="0"/>
                <a:cs typeface="Calibri" pitchFamily="34" charset="0"/>
              </a:rPr>
              <a:t>«POR UNA CULTURA LIBRE DE VIOLENCIA»</a:t>
            </a:r>
            <a:endParaRPr lang="es-MX" sz="2400" b="1" i="1" dirty="0">
              <a:solidFill>
                <a:schemeClr val="tx1">
                  <a:lumMod val="65000"/>
                  <a:lumOff val="35000"/>
                </a:schemeClr>
              </a:solidFill>
              <a:latin typeface="Calibri" pitchFamily="34" charset="0"/>
              <a:cs typeface="Calibri" pitchFamily="34" charset="0"/>
            </a:endParaRPr>
          </a:p>
        </p:txBody>
      </p:sp>
      <p:sp>
        <p:nvSpPr>
          <p:cNvPr id="7" name="6 CuadroTexto"/>
          <p:cNvSpPr txBox="1"/>
          <p:nvPr/>
        </p:nvSpPr>
        <p:spPr>
          <a:xfrm>
            <a:off x="6156176" y="1547500"/>
            <a:ext cx="1283236" cy="369332"/>
          </a:xfrm>
          <a:prstGeom prst="rect">
            <a:avLst/>
          </a:prstGeom>
          <a:noFill/>
        </p:spPr>
        <p:txBody>
          <a:bodyPr wrap="none" rtlCol="0">
            <a:prstTxWarp prst="textChevron">
              <a:avLst/>
            </a:prstTxWarp>
            <a:spAutoFit/>
          </a:bodyPr>
          <a:lstStyle/>
          <a:p>
            <a:r>
              <a:rPr lang="es-MX" b="1" i="1" dirty="0" smtClean="0">
                <a:solidFill>
                  <a:schemeClr val="tx1">
                    <a:lumMod val="75000"/>
                    <a:lumOff val="25000"/>
                  </a:schemeClr>
                </a:solidFill>
              </a:rPr>
              <a:t>VALORES</a:t>
            </a:r>
            <a:endParaRPr lang="es-MX" b="1" i="1" dirty="0">
              <a:solidFill>
                <a:schemeClr val="tx1">
                  <a:lumMod val="75000"/>
                  <a:lumOff val="25000"/>
                </a:schemeClr>
              </a:solidFill>
            </a:endParaRPr>
          </a:p>
        </p:txBody>
      </p:sp>
      <p:sp>
        <p:nvSpPr>
          <p:cNvPr id="12" name="11 CuadroTexto"/>
          <p:cNvSpPr txBox="1"/>
          <p:nvPr/>
        </p:nvSpPr>
        <p:spPr>
          <a:xfrm>
            <a:off x="3669805" y="1456442"/>
            <a:ext cx="1766291" cy="513348"/>
          </a:xfrm>
          <a:prstGeom prst="rect">
            <a:avLst/>
          </a:prstGeom>
          <a:noFill/>
        </p:spPr>
        <p:txBody>
          <a:bodyPr wrap="none" rtlCol="0">
            <a:prstTxWarp prst="textChevron">
              <a:avLst/>
            </a:prstTxWarp>
            <a:spAutoFit/>
          </a:bodyPr>
          <a:lstStyle/>
          <a:p>
            <a:r>
              <a:rPr lang="es-MX" b="1" i="1" dirty="0" smtClean="0">
                <a:solidFill>
                  <a:schemeClr val="tx1">
                    <a:lumMod val="75000"/>
                    <a:lumOff val="25000"/>
                  </a:schemeClr>
                </a:solidFill>
              </a:rPr>
              <a:t>PARTICIPACIÓN</a:t>
            </a:r>
            <a:endParaRPr lang="es-MX" b="1" i="1" dirty="0">
              <a:solidFill>
                <a:schemeClr val="tx1">
                  <a:lumMod val="75000"/>
                  <a:lumOff val="25000"/>
                </a:schemeClr>
              </a:solidFill>
            </a:endParaRPr>
          </a:p>
        </p:txBody>
      </p:sp>
      <p:sp>
        <p:nvSpPr>
          <p:cNvPr id="13" name="12 CuadroTexto"/>
          <p:cNvSpPr txBox="1"/>
          <p:nvPr/>
        </p:nvSpPr>
        <p:spPr>
          <a:xfrm>
            <a:off x="1518703" y="1547500"/>
            <a:ext cx="1253097" cy="378624"/>
          </a:xfrm>
          <a:prstGeom prst="rect">
            <a:avLst/>
          </a:prstGeom>
          <a:noFill/>
        </p:spPr>
        <p:txBody>
          <a:bodyPr wrap="none" rtlCol="0">
            <a:prstTxWarp prst="textChevron">
              <a:avLst/>
            </a:prstTxWarp>
            <a:spAutoFit/>
          </a:bodyPr>
          <a:lstStyle/>
          <a:p>
            <a:r>
              <a:rPr lang="es-MX" b="1" i="1" dirty="0" smtClean="0">
                <a:solidFill>
                  <a:schemeClr val="tx1">
                    <a:lumMod val="75000"/>
                    <a:lumOff val="25000"/>
                  </a:schemeClr>
                </a:solidFill>
              </a:rPr>
              <a:t>EVENTOS</a:t>
            </a:r>
            <a:endParaRPr lang="es-MX" b="1" i="1" dirty="0">
              <a:solidFill>
                <a:schemeClr val="tx1">
                  <a:lumMod val="75000"/>
                  <a:lumOff val="25000"/>
                </a:schemeClr>
              </a:solidFill>
            </a:endParaRPr>
          </a:p>
        </p:txBody>
      </p:sp>
      <p:sp>
        <p:nvSpPr>
          <p:cNvPr id="4" name="3 Rectángulo"/>
          <p:cNvSpPr/>
          <p:nvPr/>
        </p:nvSpPr>
        <p:spPr>
          <a:xfrm>
            <a:off x="971601" y="581779"/>
            <a:ext cx="7272808" cy="461665"/>
          </a:xfrm>
          <a:prstGeom prst="rect">
            <a:avLst/>
          </a:prstGeom>
        </p:spPr>
        <p:txBody>
          <a:bodyPr wrap="square">
            <a:spAutoFit/>
          </a:bodyPr>
          <a:lstStyle/>
          <a:p>
            <a:pPr algn="r"/>
            <a:r>
              <a:rPr lang="es-MX" sz="2400" b="1" i="1" dirty="0" smtClean="0">
                <a:solidFill>
                  <a:schemeClr val="tx1">
                    <a:lumMod val="75000"/>
                    <a:lumOff val="25000"/>
                  </a:schemeClr>
                </a:solidFill>
                <a:latin typeface="Arial" pitchFamily="34" charset="0"/>
                <a:cs typeface="Arial" pitchFamily="34" charset="0"/>
              </a:rPr>
              <a:t>RESULTADOS OBTENIDOS</a:t>
            </a:r>
            <a:endParaRPr lang="es-MX" sz="2400" b="1" i="1" dirty="0">
              <a:solidFill>
                <a:schemeClr val="tx1">
                  <a:lumMod val="75000"/>
                  <a:lumOff val="25000"/>
                </a:schemeClr>
              </a:solidFill>
            </a:endParaRPr>
          </a:p>
        </p:txBody>
      </p:sp>
      <p:sp>
        <p:nvSpPr>
          <p:cNvPr id="14" name="13 CuadroTexto"/>
          <p:cNvSpPr txBox="1"/>
          <p:nvPr/>
        </p:nvSpPr>
        <p:spPr>
          <a:xfrm>
            <a:off x="899592" y="2597221"/>
            <a:ext cx="2416794" cy="1015663"/>
          </a:xfrm>
          <a:prstGeom prst="rect">
            <a:avLst/>
          </a:prstGeom>
          <a:noFill/>
        </p:spPr>
        <p:txBody>
          <a:bodyPr wrap="square" rtlCol="0">
            <a:spAutoFit/>
          </a:bodyPr>
          <a:lstStyle>
            <a:defPPr>
              <a:defRPr lang="es-ES"/>
            </a:defPPr>
            <a:lvl1pPr>
              <a:defRPr sz="2400" b="1" i="1">
                <a:solidFill>
                  <a:schemeClr val="bg1"/>
                </a:solidFill>
              </a:defRPr>
            </a:lvl1pPr>
          </a:lstStyle>
          <a:p>
            <a:pPr marL="342900" indent="-342900">
              <a:buFont typeface="Wingdings" pitchFamily="2" charset="2"/>
              <a:buChar char="ü"/>
            </a:pPr>
            <a:r>
              <a:rPr lang="es-MX" sz="2000" dirty="0" smtClean="0">
                <a:solidFill>
                  <a:schemeClr val="tx1">
                    <a:lumMod val="75000"/>
                    <a:lumOff val="25000"/>
                  </a:schemeClr>
                </a:solidFill>
              </a:rPr>
              <a:t>ESCUELA SECUNDARIA</a:t>
            </a:r>
          </a:p>
          <a:p>
            <a:pPr marL="342900" indent="-342900">
              <a:buFont typeface="Wingdings" pitchFamily="2" charset="2"/>
              <a:buChar char="ü"/>
            </a:pPr>
            <a:r>
              <a:rPr lang="es-MX" sz="2000" dirty="0" smtClean="0">
                <a:solidFill>
                  <a:schemeClr val="tx1">
                    <a:lumMod val="75000"/>
                    <a:lumOff val="25000"/>
                  </a:schemeClr>
                </a:solidFill>
              </a:rPr>
              <a:t>CECYTE</a:t>
            </a:r>
            <a:endParaRPr lang="es-MX" sz="2000" dirty="0">
              <a:solidFill>
                <a:schemeClr val="tx1">
                  <a:lumMod val="75000"/>
                  <a:lumOff val="25000"/>
                </a:schemeClr>
              </a:solidFill>
            </a:endParaRPr>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986" y="5382174"/>
            <a:ext cx="7920037" cy="1049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118484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agrama"/>
          <p:cNvGraphicFramePr/>
          <p:nvPr>
            <p:extLst>
              <p:ext uri="{D42A27DB-BD31-4B8C-83A1-F6EECF244321}">
                <p14:modId xmlns:p14="http://schemas.microsoft.com/office/powerpoint/2010/main" val="1405413252"/>
              </p:ext>
            </p:extLst>
          </p:nvPr>
        </p:nvGraphicFramePr>
        <p:xfrm>
          <a:off x="467544" y="332656"/>
          <a:ext cx="8352928" cy="56886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3 Rectángulo"/>
          <p:cNvSpPr/>
          <p:nvPr/>
        </p:nvSpPr>
        <p:spPr>
          <a:xfrm>
            <a:off x="971601" y="581779"/>
            <a:ext cx="7272808" cy="461665"/>
          </a:xfrm>
          <a:prstGeom prst="rect">
            <a:avLst/>
          </a:prstGeom>
        </p:spPr>
        <p:txBody>
          <a:bodyPr wrap="square">
            <a:spAutoFit/>
          </a:bodyPr>
          <a:lstStyle/>
          <a:p>
            <a:pPr algn="r"/>
            <a:r>
              <a:rPr lang="es-MX" sz="2400" b="1" i="1" dirty="0" smtClean="0">
                <a:solidFill>
                  <a:schemeClr val="tx1">
                    <a:lumMod val="75000"/>
                    <a:lumOff val="25000"/>
                  </a:schemeClr>
                </a:solidFill>
                <a:latin typeface="Arial" pitchFamily="34" charset="0"/>
                <a:cs typeface="Arial" pitchFamily="34" charset="0"/>
              </a:rPr>
              <a:t>SEGUIMIENTO SUSTENTABLE</a:t>
            </a:r>
            <a:endParaRPr lang="es-MX" sz="2400" b="1" i="1" dirty="0">
              <a:solidFill>
                <a:schemeClr val="tx1">
                  <a:lumMod val="75000"/>
                  <a:lumOff val="25000"/>
                </a:schemeClr>
              </a:solidFill>
            </a:endParaRPr>
          </a:p>
        </p:txBody>
      </p:sp>
      <p:pic>
        <p:nvPicPr>
          <p:cNvPr id="8195"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1187" y="5445224"/>
            <a:ext cx="7920037" cy="1049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066518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41"/>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rot="5400000">
            <a:off x="1826520" y="-988221"/>
            <a:ext cx="5506110" cy="8368081"/>
          </a:xfrm>
          <a:prstGeom prst="roundRect">
            <a:avLst>
              <a:gd name="adj" fmla="val 3594"/>
            </a:avLst>
          </a:prstGeom>
        </p:spPr>
      </p:pic>
      <p:sp>
        <p:nvSpPr>
          <p:cNvPr id="4" name="3 Rectángulo"/>
          <p:cNvSpPr/>
          <p:nvPr/>
        </p:nvSpPr>
        <p:spPr>
          <a:xfrm>
            <a:off x="971601" y="581779"/>
            <a:ext cx="7272808" cy="461665"/>
          </a:xfrm>
          <a:prstGeom prst="rect">
            <a:avLst/>
          </a:prstGeom>
        </p:spPr>
        <p:txBody>
          <a:bodyPr wrap="square">
            <a:spAutoFit/>
          </a:bodyPr>
          <a:lstStyle/>
          <a:p>
            <a:pPr algn="r"/>
            <a:r>
              <a:rPr lang="es-MX" sz="2400" b="1" i="1" dirty="0" smtClean="0">
                <a:solidFill>
                  <a:schemeClr val="bg1"/>
                </a:solidFill>
                <a:latin typeface="Arial" pitchFamily="34" charset="0"/>
                <a:cs typeface="Arial" pitchFamily="34" charset="0"/>
              </a:rPr>
              <a:t>CONCLUSIONES</a:t>
            </a:r>
            <a:endParaRPr lang="es-MX" sz="2400" b="1" i="1" dirty="0">
              <a:solidFill>
                <a:schemeClr val="bg1"/>
              </a:solidFill>
            </a:endParaRPr>
          </a:p>
        </p:txBody>
      </p:sp>
      <p:sp>
        <p:nvSpPr>
          <p:cNvPr id="2" name="1 Rectángulo"/>
          <p:cNvSpPr/>
          <p:nvPr/>
        </p:nvSpPr>
        <p:spPr>
          <a:xfrm>
            <a:off x="503547" y="1210660"/>
            <a:ext cx="8152056" cy="3785652"/>
          </a:xfrm>
          <a:prstGeom prst="rect">
            <a:avLst/>
          </a:prstGeom>
        </p:spPr>
        <p:txBody>
          <a:bodyPr wrap="square">
            <a:spAutoFit/>
          </a:bodyPr>
          <a:lstStyle/>
          <a:p>
            <a:pPr algn="ctr">
              <a:lnSpc>
                <a:spcPct val="150000"/>
              </a:lnSpc>
            </a:pPr>
            <a:r>
              <a:rPr lang="es-MX" sz="2000" b="1" dirty="0"/>
              <a:t>Es importante recalcar, que las actividades que se realizaron dentro del proyecto “Lázaro Cárdenas: por una cultura libre de violencia”, son reconocidas por los jóvenes y la comunidad en general. La influencia que estas han tenido es positiva, pues además de que los jóvenes desarrollaron diversas habilidades, se han generado cambios en las conductas, además de mejorar las relaciones con sus padres y familia, sus maestros, la comunidad, las autoridades y, por supuesto, entre sus pares. </a:t>
            </a:r>
          </a:p>
        </p:txBody>
      </p:sp>
    </p:spTree>
    <p:extLst>
      <p:ext uri="{BB962C8B-B14F-4D97-AF65-F5344CB8AC3E}">
        <p14:creationId xmlns:p14="http://schemas.microsoft.com/office/powerpoint/2010/main" val="4466836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187624" y="4365104"/>
            <a:ext cx="7317728" cy="1446550"/>
          </a:xfrm>
          <a:prstGeom prst="rect">
            <a:avLst/>
          </a:prstGeom>
        </p:spPr>
        <p:txBody>
          <a:bodyPr wrap="square">
            <a:spAutoFit/>
          </a:bodyPr>
          <a:lstStyle/>
          <a:p>
            <a:pPr algn="ctr"/>
            <a:r>
              <a:rPr lang="es-MX" sz="4400" b="1" dirty="0" smtClean="0">
                <a:solidFill>
                  <a:srgbClr val="7030A0"/>
                </a:solidFill>
              </a:rPr>
              <a:t>GRACIAS POR SU ATENCIÓN. </a:t>
            </a:r>
            <a:endParaRPr lang="es-MX" sz="4400" b="1" dirty="0">
              <a:solidFill>
                <a:srgbClr val="7030A0"/>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476672"/>
            <a:ext cx="4320480" cy="3964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262977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464726" y="476672"/>
            <a:ext cx="8211729" cy="3385542"/>
          </a:xfrm>
          <a:prstGeom prst="rect">
            <a:avLst/>
          </a:prstGeom>
          <a:noFill/>
        </p:spPr>
        <p:txBody>
          <a:bodyPr wrap="square" rtlCol="0">
            <a:spAutoFit/>
          </a:bodyPr>
          <a:lstStyle/>
          <a:p>
            <a:pPr algn="just" fontAlgn="ctr"/>
            <a:endParaRPr lang="es-MX" sz="2000" dirty="0" smtClean="0"/>
          </a:p>
          <a:p>
            <a:pPr algn="just" fontAlgn="ctr"/>
            <a:r>
              <a:rPr lang="es-MX" sz="2200" b="1" i="1" dirty="0" smtClean="0"/>
              <a:t>ANTECEDENTES O PROBLEMÁTICA QUE DA ORIGEN AL PROYECTO:</a:t>
            </a:r>
          </a:p>
          <a:p>
            <a:pPr algn="just" fontAlgn="ctr"/>
            <a:endParaRPr lang="es-MX" sz="2200" b="1" i="1" dirty="0" smtClean="0"/>
          </a:p>
          <a:p>
            <a:pPr algn="just" fontAlgn="ctr"/>
            <a:r>
              <a:rPr lang="es-MX" sz="2000" dirty="0"/>
              <a:t>De acuerdo a los datos obtenidos en la Jurisdicción 2 de </a:t>
            </a:r>
            <a:r>
              <a:rPr lang="es-MX" sz="2000" dirty="0" err="1"/>
              <a:t>Huamantla</a:t>
            </a:r>
            <a:r>
              <a:rPr lang="es-MX" sz="2000" dirty="0"/>
              <a:t>, la violencia es una problemática de salud pública que se ha agudizado en el Municipio de Lázaro Cárdenas, las causas multifactoriales que van desde el ámbito personal, familiar hasta al contexto en que viven los jóvenes del Municipio requieren de su intervención para generar un entorno </a:t>
            </a:r>
            <a:r>
              <a:rPr lang="es-MX" sz="2000" dirty="0" smtClean="0"/>
              <a:t>saludable.</a:t>
            </a:r>
          </a:p>
          <a:p>
            <a:pPr algn="just" fontAlgn="ctr"/>
            <a:endParaRPr lang="es-MX" sz="8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5013175"/>
            <a:ext cx="8424936" cy="1097525"/>
          </a:xfrm>
          <a:prstGeom prst="rect">
            <a:avLst/>
          </a:prstGeom>
          <a:solidFill>
            <a:schemeClr val="bg1"/>
          </a:solidFill>
          <a:ln>
            <a:noFill/>
          </a:ln>
          <a:effectLst/>
        </p:spPr>
      </p:pic>
    </p:spTree>
    <p:extLst>
      <p:ext uri="{BB962C8B-B14F-4D97-AF65-F5344CB8AC3E}">
        <p14:creationId xmlns:p14="http://schemas.microsoft.com/office/powerpoint/2010/main" val="26989137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285650" y="448569"/>
            <a:ext cx="4130726" cy="430887"/>
          </a:xfrm>
          <a:prstGeom prst="rect">
            <a:avLst/>
          </a:prstGeom>
          <a:noFill/>
        </p:spPr>
        <p:txBody>
          <a:bodyPr wrap="square" rtlCol="0">
            <a:spAutoFit/>
          </a:bodyPr>
          <a:lstStyle/>
          <a:p>
            <a:pPr algn="ctr" fontAlgn="ctr"/>
            <a:r>
              <a:rPr lang="es-MX" sz="2200" b="1" i="1" dirty="0" smtClean="0">
                <a:solidFill>
                  <a:schemeClr val="tx1">
                    <a:lumMod val="75000"/>
                    <a:lumOff val="25000"/>
                  </a:schemeClr>
                </a:solidFill>
              </a:rPr>
              <a:t>OBJETIVO DEL PROYECTO</a:t>
            </a:r>
            <a:endParaRPr lang="es-MX" sz="2000" i="1" dirty="0">
              <a:solidFill>
                <a:schemeClr val="tx1">
                  <a:lumMod val="75000"/>
                  <a:lumOff val="25000"/>
                </a:schemeClr>
              </a:solidFill>
            </a:endParaRPr>
          </a:p>
        </p:txBody>
      </p:sp>
      <p:pic>
        <p:nvPicPr>
          <p:cNvPr id="3"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986" t="14050" r="9231" b="22324"/>
          <a:stretch/>
        </p:blipFill>
        <p:spPr bwMode="auto">
          <a:xfrm>
            <a:off x="4211960" y="1224741"/>
            <a:ext cx="4579081" cy="2994599"/>
          </a:xfrm>
          <a:prstGeom prst="rect">
            <a:avLst/>
          </a:prstGeom>
          <a:solidFill>
            <a:schemeClr val="bg1"/>
          </a:solidFill>
          <a:ln>
            <a:noFill/>
          </a:ln>
          <a:effectLst/>
          <a:extLst/>
        </p:spPr>
      </p:pic>
      <p:sp>
        <p:nvSpPr>
          <p:cNvPr id="4" name="3 CuadroTexto"/>
          <p:cNvSpPr txBox="1"/>
          <p:nvPr/>
        </p:nvSpPr>
        <p:spPr>
          <a:xfrm>
            <a:off x="323528" y="1268760"/>
            <a:ext cx="3672408" cy="3785652"/>
          </a:xfrm>
          <a:prstGeom prst="rect">
            <a:avLst/>
          </a:prstGeom>
          <a:noFill/>
        </p:spPr>
        <p:txBody>
          <a:bodyPr wrap="square" rtlCol="0">
            <a:spAutoFit/>
          </a:bodyPr>
          <a:lstStyle/>
          <a:p>
            <a:pPr algn="just" fontAlgn="ctr"/>
            <a:r>
              <a:rPr lang="es-MX" sz="2000" dirty="0" smtClean="0"/>
              <a:t>Fomentar </a:t>
            </a:r>
            <a:r>
              <a:rPr lang="es-MX" sz="2000" dirty="0"/>
              <a:t>valores entre los jóvenes  de 15 a 18 años valores de respeto, tolerancia, compañerismo y fraternidad entre sus iguales y el entorno que les rodea, mediante el desarrollo de habilidades y capacidades que les permitan prevenir y erradicar situaciones de violencia en </a:t>
            </a:r>
            <a:r>
              <a:rPr lang="es-MX" sz="2000" dirty="0" smtClean="0"/>
              <a:t>la comunidad de Lázaro Cárdenas.</a:t>
            </a:r>
            <a:endParaRPr lang="es-MX" sz="2000"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774" y="5301208"/>
            <a:ext cx="8424863" cy="1096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212874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Imagen 41"/>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rot="5400000">
            <a:off x="1826520" y="-988221"/>
            <a:ext cx="5506110" cy="8368081"/>
          </a:xfrm>
          <a:prstGeom prst="roundRect">
            <a:avLst>
              <a:gd name="adj" fmla="val 3594"/>
            </a:avLst>
          </a:prstGeom>
        </p:spPr>
      </p:pic>
      <p:sp>
        <p:nvSpPr>
          <p:cNvPr id="3" name="TextBox 67"/>
          <p:cNvSpPr txBox="1"/>
          <p:nvPr/>
        </p:nvSpPr>
        <p:spPr>
          <a:xfrm flipH="1">
            <a:off x="1129558" y="1242856"/>
            <a:ext cx="7634056" cy="584775"/>
          </a:xfrm>
          <a:prstGeom prst="rect">
            <a:avLst/>
          </a:prstGeom>
          <a:solidFill>
            <a:srgbClr val="C00000">
              <a:alpha val="60000"/>
            </a:srgbClr>
          </a:solidFill>
        </p:spPr>
        <p:txBody>
          <a:bodyPr wrap="square" rtlCol="0">
            <a:spAutoFit/>
          </a:bodyPr>
          <a:lstStyle/>
          <a:p>
            <a:pPr algn="ctr"/>
            <a:endParaRPr lang="en-US" sz="1600" dirty="0" smtClean="0"/>
          </a:p>
          <a:p>
            <a:pPr algn="ctr"/>
            <a:endParaRPr lang="en-US" sz="1600" dirty="0"/>
          </a:p>
        </p:txBody>
      </p:sp>
      <p:sp>
        <p:nvSpPr>
          <p:cNvPr id="4" name="TextBox 67"/>
          <p:cNvSpPr txBox="1"/>
          <p:nvPr/>
        </p:nvSpPr>
        <p:spPr>
          <a:xfrm flipH="1">
            <a:off x="2353694" y="2478517"/>
            <a:ext cx="6409919" cy="584775"/>
          </a:xfrm>
          <a:prstGeom prst="rect">
            <a:avLst/>
          </a:prstGeom>
          <a:solidFill>
            <a:srgbClr val="00B0F0">
              <a:alpha val="60000"/>
            </a:srgbClr>
          </a:solidFill>
        </p:spPr>
        <p:txBody>
          <a:bodyPr wrap="square" rtlCol="0">
            <a:spAutoFit/>
          </a:bodyPr>
          <a:lstStyle/>
          <a:p>
            <a:pPr algn="ctr"/>
            <a:endParaRPr lang="en-US" sz="1600" dirty="0" smtClean="0"/>
          </a:p>
          <a:p>
            <a:pPr algn="ctr"/>
            <a:endParaRPr lang="en-US" sz="1600" dirty="0"/>
          </a:p>
        </p:txBody>
      </p:sp>
      <p:sp>
        <p:nvSpPr>
          <p:cNvPr id="5" name="TextBox 67"/>
          <p:cNvSpPr txBox="1"/>
          <p:nvPr/>
        </p:nvSpPr>
        <p:spPr>
          <a:xfrm flipH="1">
            <a:off x="2326542" y="3824337"/>
            <a:ext cx="6437074" cy="584775"/>
          </a:xfrm>
          <a:prstGeom prst="rect">
            <a:avLst/>
          </a:prstGeom>
          <a:solidFill>
            <a:srgbClr val="92D050">
              <a:alpha val="98000"/>
            </a:srgbClr>
          </a:solidFill>
        </p:spPr>
        <p:txBody>
          <a:bodyPr wrap="square" rtlCol="0">
            <a:spAutoFit/>
          </a:bodyPr>
          <a:lstStyle/>
          <a:p>
            <a:pPr algn="ctr"/>
            <a:endParaRPr lang="en-US" sz="1600" dirty="0" smtClean="0"/>
          </a:p>
          <a:p>
            <a:pPr algn="ctr"/>
            <a:endParaRPr lang="en-US" sz="1600" dirty="0"/>
          </a:p>
        </p:txBody>
      </p:sp>
      <p:sp>
        <p:nvSpPr>
          <p:cNvPr id="6" name="TextBox 67"/>
          <p:cNvSpPr txBox="1"/>
          <p:nvPr/>
        </p:nvSpPr>
        <p:spPr>
          <a:xfrm flipH="1">
            <a:off x="1129558" y="4872681"/>
            <a:ext cx="7634058" cy="584775"/>
          </a:xfrm>
          <a:prstGeom prst="rect">
            <a:avLst/>
          </a:prstGeom>
          <a:solidFill>
            <a:srgbClr val="7030A0">
              <a:alpha val="60000"/>
            </a:srgbClr>
          </a:solidFill>
        </p:spPr>
        <p:txBody>
          <a:bodyPr wrap="square" rtlCol="0">
            <a:spAutoFit/>
          </a:bodyPr>
          <a:lstStyle/>
          <a:p>
            <a:pPr algn="ctr"/>
            <a:endParaRPr lang="en-US" sz="1600" dirty="0" smtClean="0"/>
          </a:p>
          <a:p>
            <a:pPr algn="ctr"/>
            <a:endParaRPr lang="en-US" sz="1600" dirty="0"/>
          </a:p>
        </p:txBody>
      </p:sp>
      <p:grpSp>
        <p:nvGrpSpPr>
          <p:cNvPr id="10" name="Grupo 39"/>
          <p:cNvGrpSpPr/>
          <p:nvPr/>
        </p:nvGrpSpPr>
        <p:grpSpPr>
          <a:xfrm>
            <a:off x="-176034" y="617016"/>
            <a:ext cx="3260969" cy="4609252"/>
            <a:chOff x="-117970" y="1426297"/>
            <a:chExt cx="3260969" cy="4609252"/>
          </a:xfrm>
        </p:grpSpPr>
        <p:grpSp>
          <p:nvGrpSpPr>
            <p:cNvPr id="11" name="Group 23"/>
            <p:cNvGrpSpPr/>
            <p:nvPr/>
          </p:nvGrpSpPr>
          <p:grpSpPr>
            <a:xfrm rot="4138496">
              <a:off x="-789885" y="2098212"/>
              <a:ext cx="4604799" cy="3260969"/>
              <a:chOff x="2209490" y="1443990"/>
              <a:chExt cx="4340210" cy="3080149"/>
            </a:xfrm>
            <a:effectLst>
              <a:outerShdw blurRad="190500" sx="102000" sy="102000" algn="ctr" rotWithShape="0">
                <a:prstClr val="black">
                  <a:alpha val="30000"/>
                </a:prstClr>
              </a:outerShdw>
            </a:effectLst>
          </p:grpSpPr>
          <p:sp>
            <p:nvSpPr>
              <p:cNvPr id="16" name="Freeform 9"/>
              <p:cNvSpPr/>
              <p:nvPr/>
            </p:nvSpPr>
            <p:spPr>
              <a:xfrm>
                <a:off x="4719111" y="1447490"/>
                <a:ext cx="1827088" cy="1823588"/>
              </a:xfrm>
              <a:custGeom>
                <a:avLst/>
                <a:gdLst>
                  <a:gd name="connsiteX0" fmla="*/ 609600 w 1988820"/>
                  <a:gd name="connsiteY0" fmla="*/ 0 h 1985010"/>
                  <a:gd name="connsiteX1" fmla="*/ 1988820 w 1988820"/>
                  <a:gd name="connsiteY1" fmla="*/ 1379220 h 1985010"/>
                  <a:gd name="connsiteX2" fmla="*/ 541020 w 1988820"/>
                  <a:gd name="connsiteY2" fmla="*/ 1985010 h 1985010"/>
                  <a:gd name="connsiteX3" fmla="*/ 0 w 1988820"/>
                  <a:gd name="connsiteY3" fmla="*/ 1443990 h 1985010"/>
                  <a:gd name="connsiteX4" fmla="*/ 609600 w 1988820"/>
                  <a:gd name="connsiteY4" fmla="*/ 0 h 19850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8820" h="1985010">
                    <a:moveTo>
                      <a:pt x="609600" y="0"/>
                    </a:moveTo>
                    <a:lnTo>
                      <a:pt x="1988820" y="1379220"/>
                    </a:lnTo>
                    <a:lnTo>
                      <a:pt x="541020" y="1985010"/>
                    </a:lnTo>
                    <a:lnTo>
                      <a:pt x="0" y="1443990"/>
                    </a:lnTo>
                    <a:lnTo>
                      <a:pt x="609600" y="0"/>
                    </a:lnTo>
                    <a:close/>
                  </a:path>
                </a:pathLst>
              </a:custGeom>
              <a:gradFill flip="none" rotWithShape="1">
                <a:gsLst>
                  <a:gs pos="0">
                    <a:srgbClr val="5CA709"/>
                  </a:gs>
                  <a:gs pos="100000">
                    <a:srgbClr val="ACF40A"/>
                  </a:gs>
                </a:gsLst>
                <a:lin ang="10800000" scaled="1"/>
                <a:tileRect/>
              </a:gradFill>
              <a:ln w="12700">
                <a:solidFill>
                  <a:srgbClr val="319608"/>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0"/>
              <p:cNvSpPr/>
              <p:nvPr/>
            </p:nvSpPr>
            <p:spPr>
              <a:xfrm>
                <a:off x="5216136" y="2718052"/>
                <a:ext cx="1333564" cy="1806087"/>
              </a:xfrm>
              <a:custGeom>
                <a:avLst/>
                <a:gdLst>
                  <a:gd name="connsiteX0" fmla="*/ 0 w 1451610"/>
                  <a:gd name="connsiteY0" fmla="*/ 598170 h 1965960"/>
                  <a:gd name="connsiteX1" fmla="*/ 1451610 w 1451610"/>
                  <a:gd name="connsiteY1" fmla="*/ 0 h 1965960"/>
                  <a:gd name="connsiteX2" fmla="*/ 1451610 w 1451610"/>
                  <a:gd name="connsiteY2" fmla="*/ 1965960 h 1965960"/>
                  <a:gd name="connsiteX3" fmla="*/ 0 w 1451610"/>
                  <a:gd name="connsiteY3" fmla="*/ 1352550 h 1965960"/>
                  <a:gd name="connsiteX4" fmla="*/ 0 w 1451610"/>
                  <a:gd name="connsiteY4" fmla="*/ 598170 h 1965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1610" h="1965960">
                    <a:moveTo>
                      <a:pt x="0" y="598170"/>
                    </a:moveTo>
                    <a:lnTo>
                      <a:pt x="1451610" y="0"/>
                    </a:lnTo>
                    <a:lnTo>
                      <a:pt x="1451610" y="1965960"/>
                    </a:lnTo>
                    <a:lnTo>
                      <a:pt x="0" y="1352550"/>
                    </a:lnTo>
                    <a:lnTo>
                      <a:pt x="0" y="598170"/>
                    </a:lnTo>
                    <a:close/>
                  </a:path>
                </a:pathLst>
              </a:custGeom>
              <a:gradFill flip="none" rotWithShape="1">
                <a:gsLst>
                  <a:gs pos="0">
                    <a:srgbClr val="6C139D"/>
                  </a:gs>
                  <a:gs pos="100000">
                    <a:srgbClr val="AC61FF"/>
                  </a:gs>
                </a:gsLst>
                <a:lin ang="10800000" scaled="1"/>
                <a:tileRect/>
              </a:gradFill>
              <a:ln w="12700">
                <a:solidFill>
                  <a:schemeClr val="accent4">
                    <a:lumMod val="75000"/>
                  </a:schemeClr>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20"/>
              <p:cNvSpPr/>
              <p:nvPr/>
            </p:nvSpPr>
            <p:spPr>
              <a:xfrm>
                <a:off x="2209490" y="1443990"/>
                <a:ext cx="1820088" cy="1949430"/>
              </a:xfrm>
              <a:custGeom>
                <a:avLst/>
                <a:gdLst>
                  <a:gd name="connsiteX0" fmla="*/ 1386840 w 1981200"/>
                  <a:gd name="connsiteY0" fmla="*/ 0 h 1992630"/>
                  <a:gd name="connsiteX1" fmla="*/ 1981200 w 1981200"/>
                  <a:gd name="connsiteY1" fmla="*/ 1459230 h 1992630"/>
                  <a:gd name="connsiteX2" fmla="*/ 1443990 w 1981200"/>
                  <a:gd name="connsiteY2" fmla="*/ 1992630 h 1992630"/>
                  <a:gd name="connsiteX3" fmla="*/ 0 w 1981200"/>
                  <a:gd name="connsiteY3" fmla="*/ 1394460 h 1992630"/>
                  <a:gd name="connsiteX4" fmla="*/ 1386840 w 1981200"/>
                  <a:gd name="connsiteY4" fmla="*/ 0 h 19926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1200" h="1992630">
                    <a:moveTo>
                      <a:pt x="1386840" y="0"/>
                    </a:moveTo>
                    <a:lnTo>
                      <a:pt x="1981200" y="1459230"/>
                    </a:lnTo>
                    <a:lnTo>
                      <a:pt x="1443990" y="1992630"/>
                    </a:lnTo>
                    <a:lnTo>
                      <a:pt x="0" y="1394460"/>
                    </a:lnTo>
                    <a:lnTo>
                      <a:pt x="1386840" y="0"/>
                    </a:lnTo>
                    <a:close/>
                  </a:path>
                </a:pathLst>
              </a:custGeom>
              <a:solidFill>
                <a:srgbClr val="C00000"/>
              </a:solidFill>
              <a:ln w="12700">
                <a:solidFill>
                  <a:schemeClr val="accent6">
                    <a:lumMod val="50000"/>
                  </a:schemeClr>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8"/>
              <p:cNvSpPr/>
              <p:nvPr/>
            </p:nvSpPr>
            <p:spPr>
              <a:xfrm>
                <a:off x="3469169" y="1444798"/>
                <a:ext cx="1810512" cy="1335450"/>
              </a:xfrm>
              <a:custGeom>
                <a:avLst/>
                <a:gdLst>
                  <a:gd name="connsiteX0" fmla="*/ 0 w 1951892"/>
                  <a:gd name="connsiteY0" fmla="*/ 0 h 1453662"/>
                  <a:gd name="connsiteX1" fmla="*/ 603739 w 1951892"/>
                  <a:gd name="connsiteY1" fmla="*/ 1453662 h 1453662"/>
                  <a:gd name="connsiteX2" fmla="*/ 1356946 w 1951892"/>
                  <a:gd name="connsiteY2" fmla="*/ 1453662 h 1453662"/>
                  <a:gd name="connsiteX3" fmla="*/ 1951892 w 1951892"/>
                  <a:gd name="connsiteY3" fmla="*/ 2931 h 1453662"/>
                  <a:gd name="connsiteX4" fmla="*/ 0 w 1951892"/>
                  <a:gd name="connsiteY4" fmla="*/ 0 h 14536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1892" h="1453662">
                    <a:moveTo>
                      <a:pt x="0" y="0"/>
                    </a:moveTo>
                    <a:lnTo>
                      <a:pt x="603739" y="1453662"/>
                    </a:lnTo>
                    <a:lnTo>
                      <a:pt x="1356946" y="1453662"/>
                    </a:lnTo>
                    <a:lnTo>
                      <a:pt x="1951892" y="2931"/>
                    </a:lnTo>
                    <a:lnTo>
                      <a:pt x="0" y="0"/>
                    </a:lnTo>
                    <a:close/>
                  </a:path>
                </a:pathLst>
              </a:custGeom>
              <a:gradFill flip="none" rotWithShape="1">
                <a:gsLst>
                  <a:gs pos="0">
                    <a:schemeClr val="tx2">
                      <a:lumMod val="75000"/>
                    </a:schemeClr>
                  </a:gs>
                  <a:gs pos="100000">
                    <a:srgbClr val="00B0F0"/>
                  </a:gs>
                </a:gsLst>
                <a:lin ang="10800000" scaled="1"/>
                <a:tileRect/>
              </a:gradFill>
              <a:ln w="12700">
                <a:solidFill>
                  <a:srgbClr val="0070C0"/>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extBox 73"/>
            <p:cNvSpPr txBox="1"/>
            <p:nvPr/>
          </p:nvSpPr>
          <p:spPr>
            <a:xfrm rot="4243938" flipH="1">
              <a:off x="1854101" y="3065367"/>
              <a:ext cx="1731367" cy="353943"/>
            </a:xfrm>
            <a:prstGeom prst="rect">
              <a:avLst/>
            </a:prstGeom>
            <a:noFill/>
          </p:spPr>
          <p:txBody>
            <a:bodyPr wrap="square" rtlCol="0">
              <a:spAutoFit/>
            </a:bodyPr>
            <a:lstStyle/>
            <a:p>
              <a:pPr algn="ctr"/>
              <a:r>
                <a:rPr lang="en-US" sz="1700" b="1" dirty="0" smtClean="0">
                  <a:solidFill>
                    <a:schemeClr val="bg1"/>
                  </a:solidFill>
                </a:rPr>
                <a:t>PLÁTICAS</a:t>
              </a:r>
              <a:endParaRPr lang="en-US" sz="1700" b="1" dirty="0">
                <a:solidFill>
                  <a:schemeClr val="bg1"/>
                </a:solidFill>
                <a:effectLst>
                  <a:outerShdw blurRad="101600" dist="38100" dir="5400000" sx="101000" sy="101000" algn="t" rotWithShape="0">
                    <a:prstClr val="black">
                      <a:alpha val="60000"/>
                    </a:prstClr>
                  </a:outerShdw>
                </a:effectLst>
              </a:endParaRPr>
            </a:p>
          </p:txBody>
        </p:sp>
        <p:sp>
          <p:nvSpPr>
            <p:cNvPr id="13" name="TextBox 85"/>
            <p:cNvSpPr txBox="1"/>
            <p:nvPr/>
          </p:nvSpPr>
          <p:spPr>
            <a:xfrm rot="6899244" flipH="1">
              <a:off x="1994376" y="4402251"/>
              <a:ext cx="1280992" cy="615553"/>
            </a:xfrm>
            <a:prstGeom prst="rect">
              <a:avLst/>
            </a:prstGeom>
            <a:noFill/>
          </p:spPr>
          <p:txBody>
            <a:bodyPr wrap="none" rtlCol="0">
              <a:spAutoFit/>
            </a:bodyPr>
            <a:lstStyle/>
            <a:p>
              <a:pPr algn="ctr"/>
              <a:r>
                <a:rPr lang="es-MX" sz="1700" b="1" dirty="0" smtClean="0"/>
                <a:t>CAMPAÑA</a:t>
              </a:r>
            </a:p>
            <a:p>
              <a:pPr algn="ctr"/>
              <a:endParaRPr lang="en-US" sz="1700" b="1" dirty="0">
                <a:effectLst>
                  <a:outerShdw blurRad="101600" dist="38100" dir="5400000" sx="101000" sy="101000" algn="t" rotWithShape="0">
                    <a:prstClr val="black">
                      <a:alpha val="60000"/>
                    </a:prstClr>
                  </a:outerShdw>
                </a:effectLst>
              </a:endParaRPr>
            </a:p>
          </p:txBody>
        </p:sp>
        <p:sp>
          <p:nvSpPr>
            <p:cNvPr id="14" name="TextBox 88"/>
            <p:cNvSpPr txBox="1"/>
            <p:nvPr/>
          </p:nvSpPr>
          <p:spPr>
            <a:xfrm rot="9495624" flipH="1">
              <a:off x="664074" y="5481551"/>
              <a:ext cx="1842179" cy="553998"/>
            </a:xfrm>
            <a:prstGeom prst="rect">
              <a:avLst/>
            </a:prstGeom>
            <a:noFill/>
          </p:spPr>
          <p:txBody>
            <a:bodyPr wrap="square" rtlCol="0">
              <a:spAutoFit/>
            </a:bodyPr>
            <a:lstStyle/>
            <a:p>
              <a:pPr algn="ctr"/>
              <a:r>
                <a:rPr lang="en-US" sz="1500" b="1" dirty="0" smtClean="0">
                  <a:solidFill>
                    <a:schemeClr val="bg1"/>
                  </a:solidFill>
                </a:rPr>
                <a:t>EVENTOS DE CONVIVENCIA</a:t>
              </a:r>
            </a:p>
          </p:txBody>
        </p:sp>
        <p:sp>
          <p:nvSpPr>
            <p:cNvPr id="15" name="TextBox 64"/>
            <p:cNvSpPr txBox="1"/>
            <p:nvPr/>
          </p:nvSpPr>
          <p:spPr>
            <a:xfrm rot="1369987" flipH="1">
              <a:off x="885300" y="1845406"/>
              <a:ext cx="1385829" cy="369332"/>
            </a:xfrm>
            <a:prstGeom prst="rect">
              <a:avLst/>
            </a:prstGeom>
            <a:noFill/>
          </p:spPr>
          <p:txBody>
            <a:bodyPr wrap="none" rtlCol="0">
              <a:spAutoFit/>
            </a:bodyPr>
            <a:lstStyle/>
            <a:p>
              <a:r>
                <a:rPr lang="en-US" b="1" dirty="0" smtClean="0">
                  <a:solidFill>
                    <a:schemeClr val="bg1"/>
                  </a:solidFill>
                </a:rPr>
                <a:t>TALLERES</a:t>
              </a:r>
              <a:endParaRPr lang="en-US" b="1" dirty="0">
                <a:solidFill>
                  <a:schemeClr val="bg1"/>
                </a:solidFill>
                <a:effectLst>
                  <a:outerShdw blurRad="101600" dist="38100" dir="5400000" sx="101000" sy="101000" algn="t" rotWithShape="0">
                    <a:prstClr val="black">
                      <a:alpha val="60000"/>
                    </a:prstClr>
                  </a:outerShdw>
                </a:effectLst>
              </a:endParaRPr>
            </a:p>
          </p:txBody>
        </p:sp>
      </p:grpSp>
      <p:grpSp>
        <p:nvGrpSpPr>
          <p:cNvPr id="25" name="24 Grupo"/>
          <p:cNvGrpSpPr/>
          <p:nvPr/>
        </p:nvGrpSpPr>
        <p:grpSpPr>
          <a:xfrm>
            <a:off x="-108520" y="2070423"/>
            <a:ext cx="2174182" cy="1985738"/>
            <a:chOff x="-2736045" y="556869"/>
            <a:chExt cx="2174182" cy="1985738"/>
          </a:xfrm>
        </p:grpSpPr>
        <p:sp>
          <p:nvSpPr>
            <p:cNvPr id="24" name="23 Elipse"/>
            <p:cNvSpPr/>
            <p:nvPr/>
          </p:nvSpPr>
          <p:spPr>
            <a:xfrm>
              <a:off x="-2736045" y="556869"/>
              <a:ext cx="2174182" cy="1985738"/>
            </a:xfrm>
            <a:prstGeom prst="ellipse">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23" name="22 Imagen" descr="C:\Users\Lenovo\Downloads\no violencia-03.jpg"/>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3556" t="13381" r="13381" b="8979"/>
            <a:stretch/>
          </p:blipFill>
          <p:spPr bwMode="auto">
            <a:xfrm>
              <a:off x="-2412776" y="966990"/>
              <a:ext cx="1512168" cy="1275414"/>
            </a:xfrm>
            <a:prstGeom prst="rect">
              <a:avLst/>
            </a:prstGeom>
            <a:solidFill>
              <a:schemeClr val="bg1"/>
            </a:solidFill>
            <a:ln>
              <a:noFill/>
            </a:ln>
            <a:extLst>
              <a:ext uri="{53640926-AAD7-44D8-BBD7-CCE9431645EC}">
                <a14:shadowObscured xmlns:a14="http://schemas.microsoft.com/office/drawing/2010/main"/>
              </a:ext>
            </a:extLst>
          </p:spPr>
        </p:pic>
      </p:grpSp>
      <p:sp>
        <p:nvSpPr>
          <p:cNvPr id="26" name="25 CuadroTexto"/>
          <p:cNvSpPr txBox="1"/>
          <p:nvPr/>
        </p:nvSpPr>
        <p:spPr>
          <a:xfrm>
            <a:off x="3419872" y="1268760"/>
            <a:ext cx="5343744" cy="461665"/>
          </a:xfrm>
          <a:prstGeom prst="rect">
            <a:avLst/>
          </a:prstGeom>
          <a:noFill/>
        </p:spPr>
        <p:txBody>
          <a:bodyPr wrap="square" rtlCol="0">
            <a:spAutoFit/>
          </a:bodyPr>
          <a:lstStyle/>
          <a:p>
            <a:r>
              <a:rPr lang="es-MX" sz="2400" b="1" dirty="0" smtClean="0">
                <a:solidFill>
                  <a:schemeClr val="bg1"/>
                </a:solidFill>
              </a:rPr>
              <a:t>9 Talleres</a:t>
            </a:r>
            <a:endParaRPr lang="es-MX" sz="2400" b="1" dirty="0">
              <a:solidFill>
                <a:schemeClr val="bg1"/>
              </a:solidFill>
            </a:endParaRPr>
          </a:p>
        </p:txBody>
      </p:sp>
      <p:sp>
        <p:nvSpPr>
          <p:cNvPr id="27" name="26 CuadroTexto"/>
          <p:cNvSpPr txBox="1"/>
          <p:nvPr/>
        </p:nvSpPr>
        <p:spPr>
          <a:xfrm>
            <a:off x="3275855" y="2508011"/>
            <a:ext cx="5487757" cy="461665"/>
          </a:xfrm>
          <a:prstGeom prst="rect">
            <a:avLst/>
          </a:prstGeom>
          <a:noFill/>
        </p:spPr>
        <p:txBody>
          <a:bodyPr wrap="square" rtlCol="0">
            <a:spAutoFit/>
          </a:bodyPr>
          <a:lstStyle/>
          <a:p>
            <a:r>
              <a:rPr lang="es-MX" sz="2400" b="1" dirty="0" smtClean="0">
                <a:solidFill>
                  <a:schemeClr val="bg1"/>
                </a:solidFill>
              </a:rPr>
              <a:t>10 Pláticas</a:t>
            </a:r>
            <a:endParaRPr lang="es-MX" sz="2400" b="1" dirty="0">
              <a:solidFill>
                <a:schemeClr val="bg1"/>
              </a:solidFill>
            </a:endParaRPr>
          </a:p>
        </p:txBody>
      </p:sp>
      <p:sp>
        <p:nvSpPr>
          <p:cNvPr id="28" name="27 CuadroTexto"/>
          <p:cNvSpPr txBox="1"/>
          <p:nvPr/>
        </p:nvSpPr>
        <p:spPr>
          <a:xfrm>
            <a:off x="2576808" y="4923252"/>
            <a:ext cx="6186804" cy="461665"/>
          </a:xfrm>
          <a:prstGeom prst="rect">
            <a:avLst/>
          </a:prstGeom>
          <a:noFill/>
        </p:spPr>
        <p:txBody>
          <a:bodyPr wrap="square" rtlCol="0">
            <a:spAutoFit/>
          </a:bodyPr>
          <a:lstStyle>
            <a:defPPr>
              <a:defRPr lang="es-ES"/>
            </a:defPPr>
            <a:lvl1pPr>
              <a:defRPr sz="2400" b="1">
                <a:solidFill>
                  <a:schemeClr val="bg1"/>
                </a:solidFill>
              </a:defRPr>
            </a:lvl1pPr>
          </a:lstStyle>
          <a:p>
            <a:r>
              <a:rPr lang="es-MX" dirty="0"/>
              <a:t>1 Macro Convivencia ,  1 Ralli deportivo </a:t>
            </a:r>
          </a:p>
        </p:txBody>
      </p:sp>
      <p:sp>
        <p:nvSpPr>
          <p:cNvPr id="29" name="28 CuadroTexto"/>
          <p:cNvSpPr txBox="1"/>
          <p:nvPr/>
        </p:nvSpPr>
        <p:spPr>
          <a:xfrm>
            <a:off x="3203848" y="3884390"/>
            <a:ext cx="5559764" cy="461665"/>
          </a:xfrm>
          <a:prstGeom prst="rect">
            <a:avLst/>
          </a:prstGeom>
          <a:noFill/>
        </p:spPr>
        <p:txBody>
          <a:bodyPr wrap="square" rtlCol="0">
            <a:spAutoFit/>
          </a:bodyPr>
          <a:lstStyle>
            <a:defPPr>
              <a:defRPr lang="es-ES"/>
            </a:defPPr>
            <a:lvl1pPr>
              <a:defRPr sz="2400" b="1">
                <a:solidFill>
                  <a:schemeClr val="bg1"/>
                </a:solidFill>
              </a:defRPr>
            </a:lvl1pPr>
          </a:lstStyle>
          <a:p>
            <a:r>
              <a:rPr lang="es-MX" dirty="0"/>
              <a:t>1 Campaña</a:t>
            </a:r>
          </a:p>
        </p:txBody>
      </p:sp>
      <p:sp>
        <p:nvSpPr>
          <p:cNvPr id="30" name="29 Rectángulo"/>
          <p:cNvSpPr/>
          <p:nvPr/>
        </p:nvSpPr>
        <p:spPr>
          <a:xfrm>
            <a:off x="3563888" y="476672"/>
            <a:ext cx="5145961" cy="461665"/>
          </a:xfrm>
          <a:prstGeom prst="rect">
            <a:avLst/>
          </a:prstGeom>
        </p:spPr>
        <p:txBody>
          <a:bodyPr wrap="none">
            <a:spAutoFit/>
          </a:bodyPr>
          <a:lstStyle/>
          <a:p>
            <a:r>
              <a:rPr lang="es-MX" sz="2400" b="1" i="1" dirty="0" smtClean="0">
                <a:solidFill>
                  <a:schemeClr val="bg1"/>
                </a:solidFill>
              </a:rPr>
              <a:t>ACTIVIDADES DESARROLLADAS</a:t>
            </a:r>
            <a:endParaRPr lang="es-MX" sz="2400" b="1" i="1" dirty="0">
              <a:solidFill>
                <a:schemeClr val="bg1"/>
              </a:solidFill>
            </a:endParaRPr>
          </a:p>
        </p:txBody>
      </p:sp>
      <p:sp>
        <p:nvSpPr>
          <p:cNvPr id="31" name="30 CuadroTexto"/>
          <p:cNvSpPr txBox="1"/>
          <p:nvPr/>
        </p:nvSpPr>
        <p:spPr>
          <a:xfrm>
            <a:off x="5292080" y="3792055"/>
            <a:ext cx="3471534" cy="646331"/>
          </a:xfrm>
          <a:prstGeom prst="rect">
            <a:avLst/>
          </a:prstGeom>
          <a:noFill/>
        </p:spPr>
        <p:txBody>
          <a:bodyPr wrap="square" rtlCol="0">
            <a:spAutoFit/>
          </a:bodyPr>
          <a:lstStyle/>
          <a:p>
            <a:pPr algn="just"/>
            <a:r>
              <a:rPr lang="es-MX" b="1" dirty="0" smtClean="0"/>
              <a:t>«Promoción </a:t>
            </a:r>
            <a:r>
              <a:rPr lang="es-MX" b="1" dirty="0"/>
              <a:t>y difusión de las actividades del </a:t>
            </a:r>
            <a:r>
              <a:rPr lang="es-MX" b="1" dirty="0" smtClean="0"/>
              <a:t>proyecto» </a:t>
            </a:r>
            <a:endParaRPr lang="es-MX" b="1" dirty="0"/>
          </a:p>
        </p:txBody>
      </p:sp>
    </p:spTree>
    <p:extLst>
      <p:ext uri="{BB962C8B-B14F-4D97-AF65-F5344CB8AC3E}">
        <p14:creationId xmlns:p14="http://schemas.microsoft.com/office/powerpoint/2010/main" val="10748600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41"/>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rot="5400000">
            <a:off x="1826520" y="-988221"/>
            <a:ext cx="5506110" cy="8368081"/>
          </a:xfrm>
          <a:prstGeom prst="roundRect">
            <a:avLst>
              <a:gd name="adj" fmla="val 3594"/>
            </a:avLst>
          </a:prstGeom>
        </p:spPr>
      </p:pic>
      <p:grpSp>
        <p:nvGrpSpPr>
          <p:cNvPr id="7" name="Grupo 39"/>
          <p:cNvGrpSpPr/>
          <p:nvPr/>
        </p:nvGrpSpPr>
        <p:grpSpPr>
          <a:xfrm>
            <a:off x="501575" y="491276"/>
            <a:ext cx="2063871" cy="1931045"/>
            <a:chOff x="559639" y="1300557"/>
            <a:chExt cx="2063871" cy="1931045"/>
          </a:xfrm>
        </p:grpSpPr>
        <p:sp>
          <p:nvSpPr>
            <p:cNvPr id="15" name="Freeform 20"/>
            <p:cNvSpPr/>
            <p:nvPr/>
          </p:nvSpPr>
          <p:spPr>
            <a:xfrm rot="4138496">
              <a:off x="626052" y="1234144"/>
              <a:ext cx="1931045" cy="2063871"/>
            </a:xfrm>
            <a:custGeom>
              <a:avLst/>
              <a:gdLst>
                <a:gd name="connsiteX0" fmla="*/ 1386840 w 1981200"/>
                <a:gd name="connsiteY0" fmla="*/ 0 h 1992630"/>
                <a:gd name="connsiteX1" fmla="*/ 1981200 w 1981200"/>
                <a:gd name="connsiteY1" fmla="*/ 1459230 h 1992630"/>
                <a:gd name="connsiteX2" fmla="*/ 1443990 w 1981200"/>
                <a:gd name="connsiteY2" fmla="*/ 1992630 h 1992630"/>
                <a:gd name="connsiteX3" fmla="*/ 0 w 1981200"/>
                <a:gd name="connsiteY3" fmla="*/ 1394460 h 1992630"/>
                <a:gd name="connsiteX4" fmla="*/ 1386840 w 1981200"/>
                <a:gd name="connsiteY4" fmla="*/ 0 h 19926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1200" h="1992630">
                  <a:moveTo>
                    <a:pt x="1386840" y="0"/>
                  </a:moveTo>
                  <a:lnTo>
                    <a:pt x="1981200" y="1459230"/>
                  </a:lnTo>
                  <a:lnTo>
                    <a:pt x="1443990" y="1992630"/>
                  </a:lnTo>
                  <a:lnTo>
                    <a:pt x="0" y="1394460"/>
                  </a:lnTo>
                  <a:lnTo>
                    <a:pt x="1386840" y="0"/>
                  </a:lnTo>
                  <a:close/>
                </a:path>
              </a:pathLst>
            </a:custGeom>
            <a:solidFill>
              <a:srgbClr val="C00000"/>
            </a:solidFill>
            <a:ln w="12700">
              <a:solidFill>
                <a:schemeClr val="accent6">
                  <a:lumMod val="50000"/>
                </a:schemeClr>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64"/>
            <p:cNvSpPr txBox="1"/>
            <p:nvPr/>
          </p:nvSpPr>
          <p:spPr>
            <a:xfrm rot="1369987" flipH="1">
              <a:off x="994625" y="1958351"/>
              <a:ext cx="1385829" cy="369332"/>
            </a:xfrm>
            <a:prstGeom prst="rect">
              <a:avLst/>
            </a:prstGeom>
            <a:noFill/>
          </p:spPr>
          <p:txBody>
            <a:bodyPr wrap="none" rtlCol="0">
              <a:spAutoFit/>
            </a:bodyPr>
            <a:lstStyle/>
            <a:p>
              <a:r>
                <a:rPr lang="en-US" b="1" dirty="0" smtClean="0">
                  <a:solidFill>
                    <a:schemeClr val="bg1"/>
                  </a:solidFill>
                </a:rPr>
                <a:t>TALLERES</a:t>
              </a:r>
              <a:endParaRPr lang="en-US" b="1" dirty="0">
                <a:solidFill>
                  <a:schemeClr val="bg1"/>
                </a:solidFill>
                <a:effectLst>
                  <a:outerShdw blurRad="101600" dist="38100" dir="5400000" sx="101000" sy="101000" algn="t" rotWithShape="0">
                    <a:prstClr val="black">
                      <a:alpha val="60000"/>
                    </a:prstClr>
                  </a:outerShdw>
                </a:effectLst>
              </a:endParaRPr>
            </a:p>
          </p:txBody>
        </p:sp>
      </p:grpSp>
      <p:grpSp>
        <p:nvGrpSpPr>
          <p:cNvPr id="17" name="16 Grupo"/>
          <p:cNvGrpSpPr/>
          <p:nvPr/>
        </p:nvGrpSpPr>
        <p:grpSpPr>
          <a:xfrm>
            <a:off x="-108520" y="2070423"/>
            <a:ext cx="2174182" cy="1985738"/>
            <a:chOff x="-2736045" y="556869"/>
            <a:chExt cx="2174182" cy="1985738"/>
          </a:xfrm>
        </p:grpSpPr>
        <p:sp>
          <p:nvSpPr>
            <p:cNvPr id="18" name="17 Elipse"/>
            <p:cNvSpPr/>
            <p:nvPr/>
          </p:nvSpPr>
          <p:spPr>
            <a:xfrm>
              <a:off x="-2736045" y="556869"/>
              <a:ext cx="2174182" cy="1985738"/>
            </a:xfrm>
            <a:prstGeom prst="ellipse">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9" name="18 Imagen" descr="C:\Users\Lenovo\Downloads\no violencia-03.jpg"/>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3556" t="13381" r="13381" b="8979"/>
            <a:stretch/>
          </p:blipFill>
          <p:spPr bwMode="auto">
            <a:xfrm>
              <a:off x="-2412776" y="966990"/>
              <a:ext cx="1512168" cy="1275414"/>
            </a:xfrm>
            <a:prstGeom prst="rect">
              <a:avLst/>
            </a:prstGeom>
            <a:solidFill>
              <a:schemeClr val="bg1"/>
            </a:solidFill>
            <a:ln>
              <a:noFill/>
            </a:ln>
            <a:extLst>
              <a:ext uri="{53640926-AAD7-44D8-BBD7-CCE9431645EC}">
                <a14:shadowObscured xmlns:a14="http://schemas.microsoft.com/office/drawing/2010/main"/>
              </a:ext>
            </a:extLst>
          </p:spPr>
        </p:pic>
      </p:grpSp>
      <p:sp>
        <p:nvSpPr>
          <p:cNvPr id="20" name="19 CuadroTexto"/>
          <p:cNvSpPr txBox="1"/>
          <p:nvPr/>
        </p:nvSpPr>
        <p:spPr>
          <a:xfrm>
            <a:off x="6490278" y="613445"/>
            <a:ext cx="1785682" cy="461665"/>
          </a:xfrm>
          <a:prstGeom prst="rect">
            <a:avLst/>
          </a:prstGeom>
        </p:spPr>
        <p:txBody>
          <a:bodyPr wrap="none">
            <a:spAutoFit/>
          </a:bodyPr>
          <a:lstStyle>
            <a:defPPr>
              <a:defRPr lang="es-ES"/>
            </a:defPPr>
            <a:lvl1pPr>
              <a:defRPr sz="2400" b="1" i="1">
                <a:solidFill>
                  <a:schemeClr val="bg1"/>
                </a:solidFill>
              </a:defRPr>
            </a:lvl1pPr>
          </a:lstStyle>
          <a:p>
            <a:r>
              <a:rPr lang="es-MX" dirty="0" smtClean="0"/>
              <a:t>TALLERES</a:t>
            </a:r>
            <a:endParaRPr lang="es-MX" dirty="0"/>
          </a:p>
        </p:txBody>
      </p:sp>
      <p:sp>
        <p:nvSpPr>
          <p:cNvPr id="4" name="3 Rectángulo redondeado"/>
          <p:cNvSpPr/>
          <p:nvPr/>
        </p:nvSpPr>
        <p:spPr>
          <a:xfrm>
            <a:off x="3044498" y="1549549"/>
            <a:ext cx="5487942" cy="1735435"/>
          </a:xfrm>
          <a:prstGeom prst="roundRect">
            <a:avLst/>
          </a:prstGeom>
          <a:ln>
            <a:solidFill>
              <a:srgbClr val="C000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2"/>
          </a:lnRef>
          <a:fillRef idx="1">
            <a:schemeClr val="lt1"/>
          </a:fillRef>
          <a:effectRef idx="0">
            <a:schemeClr val="accent2"/>
          </a:effectRef>
          <a:fontRef idx="minor">
            <a:schemeClr val="dk1"/>
          </a:fontRef>
        </p:style>
        <p:txBody>
          <a:bodyPr rtlCol="0" anchor="ctr"/>
          <a:lstStyle/>
          <a:p>
            <a:pPr algn="ctr"/>
            <a:endParaRPr lang="es-MX"/>
          </a:p>
        </p:txBody>
      </p:sp>
      <p:sp>
        <p:nvSpPr>
          <p:cNvPr id="13" name="TextBox 67"/>
          <p:cNvSpPr txBox="1"/>
          <p:nvPr/>
        </p:nvSpPr>
        <p:spPr>
          <a:xfrm flipH="1">
            <a:off x="3203848" y="1621348"/>
            <a:ext cx="5112567" cy="1661993"/>
          </a:xfrm>
          <a:prstGeom prst="rect">
            <a:avLst/>
          </a:prstGeom>
          <a:noFill/>
        </p:spPr>
        <p:txBody>
          <a:bodyPr wrap="square" rtlCol="0">
            <a:spAutoFit/>
          </a:bodyPr>
          <a:lstStyle/>
          <a:p>
            <a:pPr algn="just"/>
            <a:r>
              <a:rPr lang="es-MX" sz="2000" b="1" dirty="0" smtClean="0">
                <a:solidFill>
                  <a:srgbClr val="C00000"/>
                </a:solidFill>
              </a:rPr>
              <a:t>Objetivo General</a:t>
            </a:r>
            <a:r>
              <a:rPr lang="es-MX" b="1" dirty="0" smtClean="0">
                <a:solidFill>
                  <a:srgbClr val="C00000"/>
                </a:solidFill>
              </a:rPr>
              <a:t>:</a:t>
            </a:r>
          </a:p>
          <a:p>
            <a:pPr algn="just"/>
            <a:endParaRPr lang="es-MX" sz="800" b="1" dirty="0" smtClean="0">
              <a:solidFill>
                <a:srgbClr val="C00000"/>
              </a:solidFill>
            </a:endParaRPr>
          </a:p>
          <a:p>
            <a:pPr algn="just"/>
            <a:r>
              <a:rPr lang="es-MX" dirty="0">
                <a:solidFill>
                  <a:srgbClr val="C00000"/>
                </a:solidFill>
              </a:rPr>
              <a:t>Conocer e identificar los diferentes factores promotores de violencia, a fin de promover relaciones sanas, basadas en el respeto y la confianza.  </a:t>
            </a:r>
          </a:p>
        </p:txBody>
      </p:sp>
      <p:sp>
        <p:nvSpPr>
          <p:cNvPr id="14" name="13 Rectángulo redondeado"/>
          <p:cNvSpPr/>
          <p:nvPr/>
        </p:nvSpPr>
        <p:spPr>
          <a:xfrm>
            <a:off x="3044498" y="3709789"/>
            <a:ext cx="5487942" cy="1735435"/>
          </a:xfrm>
          <a:prstGeom prst="roundRect">
            <a:avLst/>
          </a:prstGeom>
          <a:ln>
            <a:solidFill>
              <a:srgbClr val="C000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2"/>
          </a:lnRef>
          <a:fillRef idx="1">
            <a:schemeClr val="lt1"/>
          </a:fillRef>
          <a:effectRef idx="0">
            <a:schemeClr val="accent2"/>
          </a:effectRef>
          <a:fontRef idx="minor">
            <a:schemeClr val="dk1"/>
          </a:fontRef>
        </p:style>
        <p:txBody>
          <a:bodyPr rtlCol="0" anchor="ctr"/>
          <a:lstStyle/>
          <a:p>
            <a:pPr algn="ctr"/>
            <a:endParaRPr lang="es-MX"/>
          </a:p>
        </p:txBody>
      </p:sp>
      <p:sp>
        <p:nvSpPr>
          <p:cNvPr id="3" name="TextBox 67"/>
          <p:cNvSpPr txBox="1"/>
          <p:nvPr/>
        </p:nvSpPr>
        <p:spPr>
          <a:xfrm flipH="1">
            <a:off x="3203847" y="3861048"/>
            <a:ext cx="5112567" cy="1354217"/>
          </a:xfrm>
          <a:prstGeom prst="rect">
            <a:avLst/>
          </a:prstGeom>
          <a:noFill/>
        </p:spPr>
        <p:txBody>
          <a:bodyPr wrap="square" rtlCol="0">
            <a:spAutoFit/>
          </a:bodyPr>
          <a:lstStyle/>
          <a:p>
            <a:pPr algn="just"/>
            <a:r>
              <a:rPr lang="es-MX" sz="2000" b="1" dirty="0" smtClean="0">
                <a:solidFill>
                  <a:srgbClr val="C00000"/>
                </a:solidFill>
              </a:rPr>
              <a:t>Participación</a:t>
            </a:r>
            <a:r>
              <a:rPr lang="es-MX" b="1" dirty="0" smtClean="0">
                <a:solidFill>
                  <a:srgbClr val="C00000"/>
                </a:solidFill>
              </a:rPr>
              <a:t>:</a:t>
            </a:r>
          </a:p>
          <a:p>
            <a:pPr algn="just"/>
            <a:endParaRPr lang="es-MX" sz="800" b="1" dirty="0">
              <a:solidFill>
                <a:srgbClr val="C00000"/>
              </a:solidFill>
            </a:endParaRPr>
          </a:p>
          <a:p>
            <a:pPr marL="742950" lvl="1" indent="-285750" algn="just">
              <a:buFont typeface="Wingdings" pitchFamily="2" charset="2"/>
              <a:buChar char="§"/>
            </a:pPr>
            <a:r>
              <a:rPr lang="es-MX" dirty="0" smtClean="0">
                <a:solidFill>
                  <a:srgbClr val="C00000"/>
                </a:solidFill>
              </a:rPr>
              <a:t>Alumnos </a:t>
            </a:r>
            <a:r>
              <a:rPr lang="es-MX" dirty="0">
                <a:solidFill>
                  <a:srgbClr val="C00000"/>
                </a:solidFill>
              </a:rPr>
              <a:t>de </a:t>
            </a:r>
            <a:r>
              <a:rPr lang="es-MX" dirty="0" smtClean="0">
                <a:solidFill>
                  <a:srgbClr val="C00000"/>
                </a:solidFill>
              </a:rPr>
              <a:t>CECYTE</a:t>
            </a:r>
            <a:r>
              <a:rPr lang="es-MX" dirty="0">
                <a:solidFill>
                  <a:srgbClr val="C00000"/>
                </a:solidFill>
              </a:rPr>
              <a:t>, Escuela Secundaria </a:t>
            </a:r>
            <a:r>
              <a:rPr lang="es-MX" dirty="0" smtClean="0">
                <a:solidFill>
                  <a:srgbClr val="C00000"/>
                </a:solidFill>
              </a:rPr>
              <a:t>Técnica.</a:t>
            </a:r>
          </a:p>
          <a:p>
            <a:pPr marL="742950" lvl="1" indent="-285750" algn="just">
              <a:buFont typeface="Wingdings" pitchFamily="2" charset="2"/>
              <a:buChar char="§"/>
            </a:pPr>
            <a:r>
              <a:rPr lang="es-MX" dirty="0" smtClean="0">
                <a:solidFill>
                  <a:srgbClr val="C00000"/>
                </a:solidFill>
              </a:rPr>
              <a:t>H</a:t>
            </a:r>
            <a:r>
              <a:rPr lang="es-MX" dirty="0">
                <a:solidFill>
                  <a:srgbClr val="C00000"/>
                </a:solidFill>
              </a:rPr>
              <a:t>. </a:t>
            </a:r>
            <a:r>
              <a:rPr lang="es-MX" dirty="0" smtClean="0">
                <a:solidFill>
                  <a:srgbClr val="C00000"/>
                </a:solidFill>
              </a:rPr>
              <a:t>Ayuntamiento.</a:t>
            </a:r>
            <a:endParaRPr lang="es-MX" dirty="0">
              <a:solidFill>
                <a:srgbClr val="C00000"/>
              </a:solidFill>
            </a:endParaRPr>
          </a:p>
        </p:txBody>
      </p:sp>
    </p:spTree>
    <p:extLst>
      <p:ext uri="{BB962C8B-B14F-4D97-AF65-F5344CB8AC3E}">
        <p14:creationId xmlns:p14="http://schemas.microsoft.com/office/powerpoint/2010/main" val="31235484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419872" y="476672"/>
            <a:ext cx="4752528" cy="461665"/>
          </a:xfrm>
          <a:prstGeom prst="rect">
            <a:avLst/>
          </a:prstGeom>
        </p:spPr>
        <p:txBody>
          <a:bodyPr wrap="square">
            <a:spAutoFit/>
          </a:bodyPr>
          <a:lstStyle/>
          <a:p>
            <a:pPr algn="r"/>
            <a:r>
              <a:rPr lang="es-ES_tradnl" sz="2400" b="1" i="1" dirty="0" smtClean="0">
                <a:solidFill>
                  <a:srgbClr val="C00000"/>
                </a:solidFill>
              </a:rPr>
              <a:t>MEMORIA FOTOGRÁFICA</a:t>
            </a:r>
            <a:endParaRPr lang="es-ES_tradnl" sz="2400" b="1" i="1" dirty="0">
              <a:solidFill>
                <a:srgbClr val="C00000"/>
              </a:solidFill>
            </a:endParaRPr>
          </a:p>
        </p:txBody>
      </p:sp>
      <p:pic>
        <p:nvPicPr>
          <p:cNvPr id="3" name="2 Imagen" descr="C:\Users\Lenovo\Desktop\Fotos de talleres y actividades Proyecto Lazaro Cardenas\Presentacion del proyeto por una cultura sin violencia Lazaro Cardenas\DSC08011.JPG"/>
          <p:cNvPicPr/>
          <p:nvPr/>
        </p:nvPicPr>
        <p:blipFill rotWithShape="1">
          <a:blip r:embed="rId2" cstate="print">
            <a:extLst>
              <a:ext uri="{28A0092B-C50C-407E-A947-70E740481C1C}">
                <a14:useLocalDpi xmlns:a14="http://schemas.microsoft.com/office/drawing/2010/main" val="0"/>
              </a:ext>
            </a:extLst>
          </a:blip>
          <a:srcRect l="6260" t="30093" r="21521"/>
          <a:stretch/>
        </p:blipFill>
        <p:spPr bwMode="auto">
          <a:xfrm>
            <a:off x="3334047" y="1147791"/>
            <a:ext cx="3902249" cy="234726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53640926-AAD7-44D8-BBD7-CCE9431645EC}">
              <a14:shadowObscured xmlns:a14="http://schemas.microsoft.com/office/drawing/2010/main"/>
            </a:ext>
          </a:extLst>
        </p:spPr>
      </p:pic>
      <p:grpSp>
        <p:nvGrpSpPr>
          <p:cNvPr id="7" name="Grupo 39"/>
          <p:cNvGrpSpPr/>
          <p:nvPr/>
        </p:nvGrpSpPr>
        <p:grpSpPr>
          <a:xfrm>
            <a:off x="707929" y="491276"/>
            <a:ext cx="2063871" cy="1931045"/>
            <a:chOff x="559639" y="1300557"/>
            <a:chExt cx="2063871" cy="1931045"/>
          </a:xfrm>
        </p:grpSpPr>
        <p:sp>
          <p:nvSpPr>
            <p:cNvPr id="8" name="Freeform 20"/>
            <p:cNvSpPr/>
            <p:nvPr/>
          </p:nvSpPr>
          <p:spPr>
            <a:xfrm rot="4138496">
              <a:off x="626052" y="1234144"/>
              <a:ext cx="1931045" cy="2063871"/>
            </a:xfrm>
            <a:custGeom>
              <a:avLst/>
              <a:gdLst>
                <a:gd name="connsiteX0" fmla="*/ 1386840 w 1981200"/>
                <a:gd name="connsiteY0" fmla="*/ 0 h 1992630"/>
                <a:gd name="connsiteX1" fmla="*/ 1981200 w 1981200"/>
                <a:gd name="connsiteY1" fmla="*/ 1459230 h 1992630"/>
                <a:gd name="connsiteX2" fmla="*/ 1443990 w 1981200"/>
                <a:gd name="connsiteY2" fmla="*/ 1992630 h 1992630"/>
                <a:gd name="connsiteX3" fmla="*/ 0 w 1981200"/>
                <a:gd name="connsiteY3" fmla="*/ 1394460 h 1992630"/>
                <a:gd name="connsiteX4" fmla="*/ 1386840 w 1981200"/>
                <a:gd name="connsiteY4" fmla="*/ 0 h 19926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1200" h="1992630">
                  <a:moveTo>
                    <a:pt x="1386840" y="0"/>
                  </a:moveTo>
                  <a:lnTo>
                    <a:pt x="1981200" y="1459230"/>
                  </a:lnTo>
                  <a:lnTo>
                    <a:pt x="1443990" y="1992630"/>
                  </a:lnTo>
                  <a:lnTo>
                    <a:pt x="0" y="1394460"/>
                  </a:lnTo>
                  <a:lnTo>
                    <a:pt x="1386840" y="0"/>
                  </a:lnTo>
                  <a:close/>
                </a:path>
              </a:pathLst>
            </a:custGeom>
            <a:solidFill>
              <a:srgbClr val="C00000"/>
            </a:solidFill>
            <a:ln w="12700">
              <a:solidFill>
                <a:schemeClr val="accent6">
                  <a:lumMod val="50000"/>
                </a:schemeClr>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64"/>
            <p:cNvSpPr txBox="1"/>
            <p:nvPr/>
          </p:nvSpPr>
          <p:spPr>
            <a:xfrm rot="1369987" flipH="1">
              <a:off x="885300" y="1845406"/>
              <a:ext cx="1385829" cy="369332"/>
            </a:xfrm>
            <a:prstGeom prst="rect">
              <a:avLst/>
            </a:prstGeom>
            <a:noFill/>
          </p:spPr>
          <p:txBody>
            <a:bodyPr wrap="none" rtlCol="0">
              <a:spAutoFit/>
            </a:bodyPr>
            <a:lstStyle/>
            <a:p>
              <a:r>
                <a:rPr lang="en-US" b="1" dirty="0" smtClean="0">
                  <a:solidFill>
                    <a:schemeClr val="bg1"/>
                  </a:solidFill>
                </a:rPr>
                <a:t>TALLERES</a:t>
              </a:r>
              <a:endParaRPr lang="en-US" b="1" dirty="0">
                <a:solidFill>
                  <a:schemeClr val="bg1"/>
                </a:solidFill>
                <a:effectLst>
                  <a:outerShdw blurRad="101600" dist="38100" dir="5400000" sx="101000" sy="101000" algn="t" rotWithShape="0">
                    <a:prstClr val="black">
                      <a:alpha val="60000"/>
                    </a:prstClr>
                  </a:outerShdw>
                </a:effectLst>
              </a:endParaRPr>
            </a:p>
          </p:txBody>
        </p:sp>
      </p:grpSp>
      <p:grpSp>
        <p:nvGrpSpPr>
          <p:cNvPr id="10" name="9 Grupo"/>
          <p:cNvGrpSpPr/>
          <p:nvPr/>
        </p:nvGrpSpPr>
        <p:grpSpPr>
          <a:xfrm>
            <a:off x="97834" y="2070423"/>
            <a:ext cx="2174182" cy="1985738"/>
            <a:chOff x="-2736045" y="556869"/>
            <a:chExt cx="2174182" cy="1985738"/>
          </a:xfrm>
        </p:grpSpPr>
        <p:sp>
          <p:nvSpPr>
            <p:cNvPr id="11" name="10 Elipse"/>
            <p:cNvSpPr/>
            <p:nvPr/>
          </p:nvSpPr>
          <p:spPr>
            <a:xfrm>
              <a:off x="-2736045" y="556869"/>
              <a:ext cx="2174182" cy="1985738"/>
            </a:xfrm>
            <a:prstGeom prst="ellipse">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2" name="11 Imagen" descr="C:\Users\Lenovo\Downloads\no violencia-03.jpg"/>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3556" t="13381" r="13381" b="8979"/>
            <a:stretch/>
          </p:blipFill>
          <p:spPr bwMode="auto">
            <a:xfrm>
              <a:off x="-2412776" y="966990"/>
              <a:ext cx="1512168" cy="1275414"/>
            </a:xfrm>
            <a:prstGeom prst="rect">
              <a:avLst/>
            </a:prstGeom>
            <a:solidFill>
              <a:schemeClr val="bg1"/>
            </a:solidFill>
            <a:ln>
              <a:noFill/>
            </a:ln>
            <a:extLst>
              <a:ext uri="{53640926-AAD7-44D8-BBD7-CCE9431645EC}">
                <a14:shadowObscured xmlns:a14="http://schemas.microsoft.com/office/drawing/2010/main"/>
              </a:ext>
            </a:extLst>
          </p:spPr>
        </p:pic>
      </p:grpSp>
      <p:pic>
        <p:nvPicPr>
          <p:cNvPr id="13" name="12 Imagen" descr="D:\Fotos de talleres y actividades Proyecto Lazaro Cardenas\Taller de factores que producen violencia 20 de Octubre 2014\IMG_1594.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33866" y="3755958"/>
            <a:ext cx="2783291" cy="2041616"/>
          </a:xfrm>
          <a:prstGeom prst="roundRect">
            <a:avLst>
              <a:gd name="adj" fmla="val 8594"/>
            </a:avLst>
          </a:prstGeom>
          <a:solidFill>
            <a:srgbClr val="FFFFFF">
              <a:shade val="85000"/>
            </a:srgbClr>
          </a:solidFill>
          <a:ln>
            <a:noFill/>
          </a:ln>
          <a:effectLst/>
        </p:spPr>
      </p:pic>
      <p:pic>
        <p:nvPicPr>
          <p:cNvPr id="14" name="13 Imagen" descr="D:\Fotos de talleres y actividades Proyecto Lazaro Cardenas\Taller de factores que producen violencia 20 de Octubre 2014\IMG_1587.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08104" y="3755958"/>
            <a:ext cx="2952328" cy="20416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1893532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Imagen" descr="D:\Fotos de talleres y actividades Proyecto Lazaro Cardenas\Inicio de Taller de mojigangas_25 de Septiembre 2014\DSC07339.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67944" y="1220791"/>
            <a:ext cx="4367467" cy="3425451"/>
          </a:xfrm>
          <a:prstGeom prst="roundRect">
            <a:avLst>
              <a:gd name="adj" fmla="val 8594"/>
            </a:avLst>
          </a:prstGeom>
          <a:solidFill>
            <a:srgbClr val="FFFFFF">
              <a:shade val="85000"/>
            </a:srgbClr>
          </a:solidFill>
          <a:ln>
            <a:noFill/>
          </a:ln>
          <a:effectLst/>
        </p:spPr>
      </p:pic>
      <p:grpSp>
        <p:nvGrpSpPr>
          <p:cNvPr id="4" name="Grupo 39"/>
          <p:cNvGrpSpPr/>
          <p:nvPr/>
        </p:nvGrpSpPr>
        <p:grpSpPr>
          <a:xfrm>
            <a:off x="707929" y="491276"/>
            <a:ext cx="2063871" cy="1931045"/>
            <a:chOff x="559639" y="1300557"/>
            <a:chExt cx="2063871" cy="1931045"/>
          </a:xfrm>
        </p:grpSpPr>
        <p:sp>
          <p:nvSpPr>
            <p:cNvPr id="5" name="Freeform 20"/>
            <p:cNvSpPr/>
            <p:nvPr/>
          </p:nvSpPr>
          <p:spPr>
            <a:xfrm rot="4138496">
              <a:off x="626052" y="1234144"/>
              <a:ext cx="1931045" cy="2063871"/>
            </a:xfrm>
            <a:custGeom>
              <a:avLst/>
              <a:gdLst>
                <a:gd name="connsiteX0" fmla="*/ 1386840 w 1981200"/>
                <a:gd name="connsiteY0" fmla="*/ 0 h 1992630"/>
                <a:gd name="connsiteX1" fmla="*/ 1981200 w 1981200"/>
                <a:gd name="connsiteY1" fmla="*/ 1459230 h 1992630"/>
                <a:gd name="connsiteX2" fmla="*/ 1443990 w 1981200"/>
                <a:gd name="connsiteY2" fmla="*/ 1992630 h 1992630"/>
                <a:gd name="connsiteX3" fmla="*/ 0 w 1981200"/>
                <a:gd name="connsiteY3" fmla="*/ 1394460 h 1992630"/>
                <a:gd name="connsiteX4" fmla="*/ 1386840 w 1981200"/>
                <a:gd name="connsiteY4" fmla="*/ 0 h 19926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1200" h="1992630">
                  <a:moveTo>
                    <a:pt x="1386840" y="0"/>
                  </a:moveTo>
                  <a:lnTo>
                    <a:pt x="1981200" y="1459230"/>
                  </a:lnTo>
                  <a:lnTo>
                    <a:pt x="1443990" y="1992630"/>
                  </a:lnTo>
                  <a:lnTo>
                    <a:pt x="0" y="1394460"/>
                  </a:lnTo>
                  <a:lnTo>
                    <a:pt x="1386840" y="0"/>
                  </a:lnTo>
                  <a:close/>
                </a:path>
              </a:pathLst>
            </a:custGeom>
            <a:solidFill>
              <a:srgbClr val="C00000"/>
            </a:solidFill>
            <a:ln w="12700">
              <a:solidFill>
                <a:schemeClr val="accent6">
                  <a:lumMod val="50000"/>
                </a:schemeClr>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4"/>
            <p:cNvSpPr txBox="1"/>
            <p:nvPr/>
          </p:nvSpPr>
          <p:spPr>
            <a:xfrm rot="1369987" flipH="1">
              <a:off x="885300" y="1845406"/>
              <a:ext cx="1385829" cy="369332"/>
            </a:xfrm>
            <a:prstGeom prst="rect">
              <a:avLst/>
            </a:prstGeom>
            <a:noFill/>
          </p:spPr>
          <p:txBody>
            <a:bodyPr wrap="none" rtlCol="0">
              <a:spAutoFit/>
            </a:bodyPr>
            <a:lstStyle/>
            <a:p>
              <a:r>
                <a:rPr lang="en-US" b="1" dirty="0" smtClean="0">
                  <a:solidFill>
                    <a:schemeClr val="bg1"/>
                  </a:solidFill>
                </a:rPr>
                <a:t>TALLERES</a:t>
              </a:r>
              <a:endParaRPr lang="en-US" b="1" dirty="0">
                <a:solidFill>
                  <a:schemeClr val="bg1"/>
                </a:solidFill>
                <a:effectLst>
                  <a:outerShdw blurRad="101600" dist="38100" dir="5400000" sx="101000" sy="101000" algn="t" rotWithShape="0">
                    <a:prstClr val="black">
                      <a:alpha val="60000"/>
                    </a:prstClr>
                  </a:outerShdw>
                </a:effectLst>
              </a:endParaRPr>
            </a:p>
          </p:txBody>
        </p:sp>
      </p:grpSp>
      <p:pic>
        <p:nvPicPr>
          <p:cNvPr id="12" name="11 Imagen" descr="D:\Fotos de talleres y actividades Proyecto Lazaro Cardenas\Inicio de Taller de mojigangas_25 de Septiembre 2014\DSC07353.JPG"/>
          <p:cNvPicPr/>
          <p:nvPr/>
        </p:nvPicPr>
        <p:blipFill rotWithShape="1">
          <a:blip r:embed="rId3" cstate="print">
            <a:extLst>
              <a:ext uri="{28A0092B-C50C-407E-A947-70E740481C1C}">
                <a14:useLocalDpi xmlns:a14="http://schemas.microsoft.com/office/drawing/2010/main" val="0"/>
              </a:ext>
            </a:extLst>
          </a:blip>
          <a:srcRect r="43386" b="16050"/>
          <a:stretch/>
        </p:blipFill>
        <p:spPr bwMode="auto">
          <a:xfrm>
            <a:off x="1726504" y="2933516"/>
            <a:ext cx="2341440" cy="276677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nvGrpSpPr>
          <p:cNvPr id="8" name="7 Grupo"/>
          <p:cNvGrpSpPr/>
          <p:nvPr/>
        </p:nvGrpSpPr>
        <p:grpSpPr>
          <a:xfrm>
            <a:off x="97834" y="2070423"/>
            <a:ext cx="2174182" cy="1985738"/>
            <a:chOff x="-2736045" y="556869"/>
            <a:chExt cx="2174182" cy="1985738"/>
          </a:xfrm>
        </p:grpSpPr>
        <p:sp>
          <p:nvSpPr>
            <p:cNvPr id="9" name="8 Elipse"/>
            <p:cNvSpPr/>
            <p:nvPr/>
          </p:nvSpPr>
          <p:spPr>
            <a:xfrm>
              <a:off x="-2736045" y="556869"/>
              <a:ext cx="2174182" cy="1985738"/>
            </a:xfrm>
            <a:prstGeom prst="ellipse">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0" name="9 Imagen" descr="C:\Users\Lenovo\Downloads\no violencia-03.jpg"/>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13556" t="13381" r="13381" b="8979"/>
            <a:stretch/>
          </p:blipFill>
          <p:spPr bwMode="auto">
            <a:xfrm>
              <a:off x="-2412776" y="966990"/>
              <a:ext cx="1512168" cy="1275414"/>
            </a:xfrm>
            <a:prstGeom prst="rect">
              <a:avLst/>
            </a:prstGeom>
            <a:solidFill>
              <a:schemeClr val="bg1"/>
            </a:solidFill>
            <a:ln>
              <a:noFill/>
            </a:ln>
            <a:extLst>
              <a:ext uri="{53640926-AAD7-44D8-BBD7-CCE9431645EC}">
                <a14:shadowObscured xmlns:a14="http://schemas.microsoft.com/office/drawing/2010/main"/>
              </a:ext>
            </a:extLst>
          </p:spPr>
        </p:pic>
      </p:grpSp>
      <p:sp>
        <p:nvSpPr>
          <p:cNvPr id="11" name="10 Rectángulo"/>
          <p:cNvSpPr/>
          <p:nvPr/>
        </p:nvSpPr>
        <p:spPr>
          <a:xfrm>
            <a:off x="3419872" y="476672"/>
            <a:ext cx="4752528" cy="461665"/>
          </a:xfrm>
          <a:prstGeom prst="rect">
            <a:avLst/>
          </a:prstGeom>
        </p:spPr>
        <p:txBody>
          <a:bodyPr wrap="square">
            <a:spAutoFit/>
          </a:bodyPr>
          <a:lstStyle/>
          <a:p>
            <a:pPr algn="r"/>
            <a:r>
              <a:rPr lang="es-ES_tradnl" sz="2400" b="1" i="1" dirty="0" smtClean="0">
                <a:solidFill>
                  <a:srgbClr val="C00000"/>
                </a:solidFill>
              </a:rPr>
              <a:t>MEMORIA FOTOGRÁFICA</a:t>
            </a:r>
            <a:endParaRPr lang="es-ES_tradnl" sz="2400" b="1" i="1" dirty="0">
              <a:solidFill>
                <a:srgbClr val="C00000"/>
              </a:solidFill>
            </a:endParaRPr>
          </a:p>
        </p:txBody>
      </p:sp>
    </p:spTree>
    <p:extLst>
      <p:ext uri="{BB962C8B-B14F-4D97-AF65-F5344CB8AC3E}">
        <p14:creationId xmlns:p14="http://schemas.microsoft.com/office/powerpoint/2010/main" val="37311399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o 39"/>
          <p:cNvGrpSpPr/>
          <p:nvPr/>
        </p:nvGrpSpPr>
        <p:grpSpPr>
          <a:xfrm rot="786703">
            <a:off x="985634" y="424935"/>
            <a:ext cx="2063871" cy="1931045"/>
            <a:chOff x="559639" y="1300557"/>
            <a:chExt cx="2063871" cy="1931045"/>
          </a:xfrm>
        </p:grpSpPr>
        <p:sp>
          <p:nvSpPr>
            <p:cNvPr id="6" name="Freeform 20"/>
            <p:cNvSpPr/>
            <p:nvPr/>
          </p:nvSpPr>
          <p:spPr>
            <a:xfrm rot="4138496">
              <a:off x="626052" y="1234144"/>
              <a:ext cx="1931045" cy="2063871"/>
            </a:xfrm>
            <a:custGeom>
              <a:avLst/>
              <a:gdLst>
                <a:gd name="connsiteX0" fmla="*/ 1386840 w 1981200"/>
                <a:gd name="connsiteY0" fmla="*/ 0 h 1992630"/>
                <a:gd name="connsiteX1" fmla="*/ 1981200 w 1981200"/>
                <a:gd name="connsiteY1" fmla="*/ 1459230 h 1992630"/>
                <a:gd name="connsiteX2" fmla="*/ 1443990 w 1981200"/>
                <a:gd name="connsiteY2" fmla="*/ 1992630 h 1992630"/>
                <a:gd name="connsiteX3" fmla="*/ 0 w 1981200"/>
                <a:gd name="connsiteY3" fmla="*/ 1394460 h 1992630"/>
                <a:gd name="connsiteX4" fmla="*/ 1386840 w 1981200"/>
                <a:gd name="connsiteY4" fmla="*/ 0 h 19926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1200" h="1992630">
                  <a:moveTo>
                    <a:pt x="1386840" y="0"/>
                  </a:moveTo>
                  <a:lnTo>
                    <a:pt x="1981200" y="1459230"/>
                  </a:lnTo>
                  <a:lnTo>
                    <a:pt x="1443990" y="1992630"/>
                  </a:lnTo>
                  <a:lnTo>
                    <a:pt x="0" y="1394460"/>
                  </a:lnTo>
                  <a:lnTo>
                    <a:pt x="1386840" y="0"/>
                  </a:lnTo>
                  <a:close/>
                </a:path>
              </a:pathLst>
            </a:custGeom>
            <a:solidFill>
              <a:srgbClr val="C00000"/>
            </a:solidFill>
            <a:ln w="12700">
              <a:solidFill>
                <a:schemeClr val="accent6">
                  <a:lumMod val="50000"/>
                </a:schemeClr>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4"/>
            <p:cNvSpPr txBox="1"/>
            <p:nvPr/>
          </p:nvSpPr>
          <p:spPr>
            <a:xfrm rot="1369987" flipH="1">
              <a:off x="885300" y="1845406"/>
              <a:ext cx="1385829" cy="369332"/>
            </a:xfrm>
            <a:prstGeom prst="rect">
              <a:avLst/>
            </a:prstGeom>
            <a:noFill/>
          </p:spPr>
          <p:txBody>
            <a:bodyPr wrap="none" rtlCol="0">
              <a:spAutoFit/>
            </a:bodyPr>
            <a:lstStyle/>
            <a:p>
              <a:r>
                <a:rPr lang="en-US" b="1" dirty="0" smtClean="0">
                  <a:solidFill>
                    <a:schemeClr val="bg1"/>
                  </a:solidFill>
                </a:rPr>
                <a:t>TALLERES</a:t>
              </a:r>
              <a:endParaRPr lang="en-US" b="1" dirty="0">
                <a:solidFill>
                  <a:schemeClr val="bg1"/>
                </a:solidFill>
                <a:effectLst>
                  <a:outerShdw blurRad="101600" dist="38100" dir="5400000" sx="101000" sy="101000" algn="t" rotWithShape="0">
                    <a:prstClr val="black">
                      <a:alpha val="60000"/>
                    </a:prstClr>
                  </a:outerShdw>
                </a:effectLst>
              </a:endParaRPr>
            </a:p>
          </p:txBody>
        </p:sp>
      </p:grpSp>
      <p:grpSp>
        <p:nvGrpSpPr>
          <p:cNvPr id="8" name="7 Grupo"/>
          <p:cNvGrpSpPr/>
          <p:nvPr/>
        </p:nvGrpSpPr>
        <p:grpSpPr>
          <a:xfrm>
            <a:off x="97834" y="1408029"/>
            <a:ext cx="2174182" cy="1985738"/>
            <a:chOff x="-2736045" y="556869"/>
            <a:chExt cx="2174182" cy="1985738"/>
          </a:xfrm>
        </p:grpSpPr>
        <p:sp>
          <p:nvSpPr>
            <p:cNvPr id="9" name="8 Elipse"/>
            <p:cNvSpPr/>
            <p:nvPr/>
          </p:nvSpPr>
          <p:spPr>
            <a:xfrm>
              <a:off x="-2736045" y="556869"/>
              <a:ext cx="2174182" cy="1985738"/>
            </a:xfrm>
            <a:prstGeom prst="ellipse">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0" name="9 Imagen" descr="C:\Users\Lenovo\Downloads\no violencia-03.jpg"/>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13556" t="13381" r="13381" b="8979"/>
            <a:stretch/>
          </p:blipFill>
          <p:spPr bwMode="auto">
            <a:xfrm>
              <a:off x="-2412776" y="966990"/>
              <a:ext cx="1512168" cy="1275414"/>
            </a:xfrm>
            <a:prstGeom prst="rect">
              <a:avLst/>
            </a:prstGeom>
            <a:solidFill>
              <a:schemeClr val="bg1"/>
            </a:solidFill>
            <a:ln>
              <a:noFill/>
            </a:ln>
            <a:extLst>
              <a:ext uri="{53640926-AAD7-44D8-BBD7-CCE9431645EC}">
                <a14:shadowObscured xmlns:a14="http://schemas.microsoft.com/office/drawing/2010/main"/>
              </a:ext>
            </a:extLst>
          </p:spPr>
        </p:pic>
      </p:grpSp>
      <p:sp>
        <p:nvSpPr>
          <p:cNvPr id="11" name="10 Rectángulo"/>
          <p:cNvSpPr/>
          <p:nvPr/>
        </p:nvSpPr>
        <p:spPr>
          <a:xfrm>
            <a:off x="3419872" y="476672"/>
            <a:ext cx="4752528" cy="461665"/>
          </a:xfrm>
          <a:prstGeom prst="rect">
            <a:avLst/>
          </a:prstGeom>
        </p:spPr>
        <p:txBody>
          <a:bodyPr wrap="square">
            <a:spAutoFit/>
          </a:bodyPr>
          <a:lstStyle/>
          <a:p>
            <a:pPr algn="r"/>
            <a:r>
              <a:rPr lang="es-ES_tradnl" sz="2400" b="1" i="1" dirty="0" smtClean="0">
                <a:solidFill>
                  <a:srgbClr val="C00000"/>
                </a:solidFill>
              </a:rPr>
              <a:t>MEMORIA FOTOGRÁFICA</a:t>
            </a:r>
            <a:endParaRPr lang="es-ES_tradnl" sz="2400" b="1" i="1" dirty="0">
              <a:solidFill>
                <a:srgbClr val="C00000"/>
              </a:solidFill>
            </a:endParaRPr>
          </a:p>
        </p:txBody>
      </p:sp>
      <p:pic>
        <p:nvPicPr>
          <p:cNvPr id="12" name="11 Imagen" descr="D:\Fotos de talleres y actividades Proyecto Lazaro Cardenas\Taller de Mojigangas 22 de Octubre 2014\DSC07558.JPG"/>
          <p:cNvPicPr/>
          <p:nvPr/>
        </p:nvPicPr>
        <p:blipFill rotWithShape="1">
          <a:blip r:embed="rId3" cstate="print">
            <a:extLst>
              <a:ext uri="{28A0092B-C50C-407E-A947-70E740481C1C}">
                <a14:useLocalDpi xmlns:a14="http://schemas.microsoft.com/office/drawing/2010/main" val="0"/>
              </a:ext>
            </a:extLst>
          </a:blip>
          <a:srcRect l="7999" t="16688" b="25386"/>
          <a:stretch/>
        </p:blipFill>
        <p:spPr bwMode="auto">
          <a:xfrm>
            <a:off x="3172607" y="1028229"/>
            <a:ext cx="5431841" cy="326486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 name="1 Imagen" descr="D:\Fotos de talleres y actividades Proyecto Lazaro Cardenas\Taller de Mojigangas 22 de Octubre 2014\DSC08336.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9552" y="3645024"/>
            <a:ext cx="3420380" cy="2088232"/>
          </a:xfrm>
          <a:prstGeom prst="roundRect">
            <a:avLst>
              <a:gd name="adj" fmla="val 8594"/>
            </a:avLst>
          </a:prstGeom>
          <a:solidFill>
            <a:srgbClr val="FFFFFF">
              <a:shade val="85000"/>
            </a:srgbClr>
          </a:solidFill>
          <a:ln>
            <a:noFill/>
          </a:ln>
          <a:effectLst/>
        </p:spPr>
      </p:pic>
    </p:spTree>
    <p:extLst>
      <p:ext uri="{BB962C8B-B14F-4D97-AF65-F5344CB8AC3E}">
        <p14:creationId xmlns:p14="http://schemas.microsoft.com/office/powerpoint/2010/main" val="144704940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o">
  <a:themeElements>
    <a:clrScheme name="Aspecto">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o">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specto">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3144</TotalTime>
  <Words>838</Words>
  <Application>Microsoft Office PowerPoint</Application>
  <PresentationFormat>Presentación en pantalla (4:3)</PresentationFormat>
  <Paragraphs>135</Paragraphs>
  <Slides>24</Slides>
  <Notes>0</Notes>
  <HiddenSlides>1</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24</vt:i4>
      </vt:variant>
    </vt:vector>
  </HeadingPairs>
  <TitlesOfParts>
    <vt:vector size="30" baseType="lpstr">
      <vt:lpstr>Arial</vt:lpstr>
      <vt:lpstr>Calibri</vt:lpstr>
      <vt:lpstr>Verdana</vt:lpstr>
      <vt:lpstr>Wingdings</vt:lpstr>
      <vt:lpstr>Wingdings 2</vt:lpstr>
      <vt:lpstr>Aspecto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Toshiba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Mariajose</dc:creator>
  <cp:lastModifiedBy>HP 18</cp:lastModifiedBy>
  <cp:revision>390</cp:revision>
  <dcterms:created xsi:type="dcterms:W3CDTF">2010-05-23T14:28:12Z</dcterms:created>
  <dcterms:modified xsi:type="dcterms:W3CDTF">2015-08-28T02:45:14Z</dcterms:modified>
</cp:coreProperties>
</file>